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281" r:id="rId3"/>
    <p:sldId id="274" r:id="rId4"/>
    <p:sldId id="259" r:id="rId5"/>
    <p:sldId id="258" r:id="rId6"/>
    <p:sldId id="313" r:id="rId7"/>
    <p:sldId id="303" r:id="rId8"/>
    <p:sldId id="296" r:id="rId9"/>
    <p:sldId id="260" r:id="rId10"/>
    <p:sldId id="324" r:id="rId11"/>
    <p:sldId id="314" r:id="rId12"/>
    <p:sldId id="283" r:id="rId13"/>
    <p:sldId id="325" r:id="rId14"/>
    <p:sldId id="304" r:id="rId15"/>
    <p:sldId id="261" r:id="rId16"/>
    <p:sldId id="305" r:id="rId17"/>
    <p:sldId id="263" r:id="rId18"/>
    <p:sldId id="265" r:id="rId19"/>
    <p:sldId id="326" r:id="rId20"/>
    <p:sldId id="287" r:id="rId21"/>
    <p:sldId id="288" r:id="rId22"/>
    <p:sldId id="289" r:id="rId23"/>
    <p:sldId id="297" r:id="rId24"/>
    <p:sldId id="298" r:id="rId25"/>
    <p:sldId id="275" r:id="rId26"/>
    <p:sldId id="315" r:id="rId27"/>
    <p:sldId id="308" r:id="rId28"/>
    <p:sldId id="276" r:id="rId29"/>
    <p:sldId id="316" r:id="rId30"/>
    <p:sldId id="317" r:id="rId31"/>
    <p:sldId id="318" r:id="rId32"/>
    <p:sldId id="294" r:id="rId33"/>
    <p:sldId id="319" r:id="rId34"/>
    <p:sldId id="322" r:id="rId35"/>
    <p:sldId id="309" r:id="rId36"/>
    <p:sldId id="310" r:id="rId37"/>
    <p:sldId id="300" r:id="rId38"/>
    <p:sldId id="311" r:id="rId39"/>
    <p:sldId id="321" r:id="rId40"/>
    <p:sldId id="32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20" autoAdjust="0"/>
  </p:normalViewPr>
  <p:slideViewPr>
    <p:cSldViewPr snapToGrid="0" snapToObjects="1">
      <p:cViewPr>
        <p:scale>
          <a:sx n="75" d="100"/>
          <a:sy n="75" d="100"/>
        </p:scale>
        <p:origin x="-2160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618C9-EE35-D342-98F2-54571623C3D4}" type="datetimeFigureOut">
              <a:rPr lang="en-US" smtClean="0"/>
              <a:pPr/>
              <a:t>6/4/17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9F263-65E0-0F4A-9279-0DB6D454BB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5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://brightcove.vo.llnwd.net/e1/uds/pd/957733635001/957733635001_2735159101001_189717440.mp4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Philadelphia ACE study—additional “ACEs” including</a:t>
            </a:r>
            <a:r>
              <a:rPr lang="en-US" baseline="0" dirty="0" smtClean="0"/>
              <a:t> observing violence, discrimination, adverse neighborhood experience, bullying and foster care. </a:t>
            </a:r>
          </a:p>
          <a:p>
            <a:r>
              <a:rPr lang="en-US" baseline="0" dirty="0" smtClean="0"/>
              <a:t>This obviously hits many more people now.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Others have been considered and included in some studies: </a:t>
            </a:r>
          </a:p>
          <a:p>
            <a:r>
              <a:rPr lang="en-US" baseline="0" dirty="0" smtClean="0"/>
              <a:t>Racism, war, religious and other persecution, severe weather events, serious accidents and terrorism (9/11).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Pottsville and Crawford County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F263-65E0-0F4A-9279-0DB6D454BB4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Acting out</a:t>
            </a:r>
          </a:p>
          <a:p>
            <a:r>
              <a:rPr lang="en-US" sz="1200" dirty="0" smtClean="0"/>
              <a:t>Behaving aggressively</a:t>
            </a:r>
          </a:p>
          <a:p>
            <a:r>
              <a:rPr lang="en-US" sz="1200" dirty="0" smtClean="0"/>
              <a:t>Acting silly</a:t>
            </a:r>
          </a:p>
          <a:p>
            <a:r>
              <a:rPr lang="en-US" sz="1200" dirty="0" smtClean="0"/>
              <a:t>Exhibiting defiance</a:t>
            </a:r>
          </a:p>
          <a:p>
            <a:pPr marL="0" indent="0">
              <a:buNone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Fleeing class</a:t>
            </a:r>
          </a:p>
          <a:p>
            <a:r>
              <a:rPr lang="en-US" sz="1200" dirty="0" smtClean="0"/>
              <a:t>Skipping class</a:t>
            </a:r>
          </a:p>
          <a:p>
            <a:r>
              <a:rPr lang="en-US" sz="1200" dirty="0" smtClean="0"/>
              <a:t>Hiding or wandering</a:t>
            </a:r>
          </a:p>
          <a:p>
            <a:pPr marL="0" indent="0">
              <a:buNone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F263-65E0-0F4A-9279-0DB6D454BB4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Power of Protective Factors may be more valuable than ACEs</a:t>
            </a:r>
          </a:p>
          <a:p>
            <a:pPr lvl="1"/>
            <a:r>
              <a:rPr lang="en-US" sz="3200" dirty="0" smtClean="0"/>
              <a:t>Some children seem to overcome extreme odds while others do not.</a:t>
            </a:r>
          </a:p>
          <a:p>
            <a:pPr lvl="1"/>
            <a:r>
              <a:rPr lang="en-US" sz="3200" dirty="0" smtClean="0"/>
              <a:t>Two types of protective factors</a:t>
            </a:r>
          </a:p>
          <a:p>
            <a:pPr lvl="2"/>
            <a:r>
              <a:rPr lang="en-US" sz="2800" dirty="0" smtClean="0"/>
              <a:t>Internal Factors</a:t>
            </a:r>
          </a:p>
          <a:p>
            <a:pPr lvl="2"/>
            <a:r>
              <a:rPr lang="en-US" sz="2800" dirty="0" smtClean="0"/>
              <a:t>Environmental supports/ opportunities/conditions</a:t>
            </a:r>
          </a:p>
          <a:p>
            <a:pPr lvl="2">
              <a:buNone/>
            </a:pPr>
            <a:r>
              <a:rPr lang="en-US" sz="2800" dirty="0" smtClean="0"/>
              <a:t>   Write down the protective factors that are most helpful/least helpful to you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F263-65E0-0F4A-9279-0DB6D454BB4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“Promoting resiliency in schools includes the importance of increasing the bonding that takes place between students and adults in the school. One way to cultivate resiliency is to establish connections. A sense of security, safety, and acceptance can support one’s feeling of connectedness and engagement in the learning.”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F263-65E0-0F4A-9279-0DB6D454BB4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Outliers----</a:t>
            </a:r>
            <a:r>
              <a:rPr lang="en-US" sz="1200" baseline="0" dirty="0" smtClean="0"/>
              <a:t> </a:t>
            </a:r>
            <a:r>
              <a:rPr lang="en-US" sz="1200" dirty="0" smtClean="0"/>
              <a:t>It is important that we pay attention to these outliers because we can learn from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F263-65E0-0F4A-9279-0DB6D454BB4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F263-65E0-0F4A-9279-0DB6D454BB42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ACEs affect us? 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Pyramid itself from bottom to top.</a:t>
            </a:r>
          </a:p>
          <a:p>
            <a:pPr marL="228600" indent="-228600">
              <a:buAutoNum type="arabicPeriod"/>
            </a:pPr>
            <a:r>
              <a:rPr lang="en-US" dirty="0" smtClean="0"/>
              <a:t>Left—conception</a:t>
            </a:r>
            <a:r>
              <a:rPr lang="en-US" baseline="0" dirty="0" smtClean="0"/>
              <a:t> to death (may not need to say that).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Epigenetics—our genes are changed with persistent/toxic stress which is then passed on through our genes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Intergenerational Transmission—partially epigenetics and partially stories/ways of seeing the world. Consider survivors of the holocaust, slavery and 9/11,poverty,  as well as “smaller” things like the Sandy Hook shooting, Orlando Gay club shooting and various terror attacks here, as well as war, poverty and terror elsewhere.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F263-65E0-0F4A-9279-0DB6D454BB4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</a:t>
            </a:r>
            <a:r>
              <a:rPr lang="en-US" baseline="0" dirty="0" smtClean="0"/>
              <a:t> vs. 4 + ACE</a:t>
            </a:r>
          </a:p>
          <a:p>
            <a:r>
              <a:rPr lang="en-US" baseline="0" dirty="0" smtClean="0"/>
              <a:t>	12 X higher risk of ever attempting suicide</a:t>
            </a:r>
          </a:p>
          <a:p>
            <a:r>
              <a:rPr lang="en-US" baseline="0" dirty="0" smtClean="0"/>
              <a:t>	5 x higher risk of 2 + or more weeks depressed mood in past year</a:t>
            </a:r>
          </a:p>
          <a:p>
            <a:r>
              <a:rPr lang="en-US" baseline="0" dirty="0" smtClean="0"/>
              <a:t>	5 X risk of ever using drugs	</a:t>
            </a:r>
          </a:p>
          <a:p>
            <a:r>
              <a:rPr lang="en-US" baseline="0" dirty="0" smtClean="0"/>
              <a:t>	10 X risk of every injecting drugs</a:t>
            </a:r>
          </a:p>
          <a:p>
            <a:r>
              <a:rPr lang="en-US" baseline="0" dirty="0" smtClean="0"/>
              <a:t>	3 X higher risk of 50 + sexual partners</a:t>
            </a:r>
          </a:p>
          <a:p>
            <a:r>
              <a:rPr lang="en-US" baseline="0" dirty="0" smtClean="0"/>
              <a:t>	2 X higher risk of heart disease, cancer, stroke and DM</a:t>
            </a:r>
          </a:p>
          <a:p>
            <a:r>
              <a:rPr lang="en-US" baseline="0" dirty="0" smtClean="0"/>
              <a:t>	4 X higher risk of Emphysema</a:t>
            </a:r>
          </a:p>
          <a:p>
            <a:endParaRPr lang="en-US" baseline="0" dirty="0" smtClean="0"/>
          </a:p>
          <a:p>
            <a:r>
              <a:rPr lang="en-US" baseline="0" dirty="0" smtClean="0"/>
              <a:t>6 + ACE score vs. 0—life expectancy decreased by 20 years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original ACE score came out of a weight loss clinic-they saw lots of people who lost a lot of weight and then gained it back.  Almost 100% of them had high ACE scores.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F263-65E0-0F4A-9279-0DB6D454BB4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5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with 4 ACEs were more than 40 percent likely to have a learning delay, compared with less than 10 percent for children with one or two ACEs. Children with 6 or 7 ACEs were nearly 100 percent likely to have a learning delay.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to trauma can include anxiety, attachment issues and emotional swings that can hinder a child's ability to learn. Students with higher ACE scores are more likely to be designated to special education, fail a grade, score lower on a standardized test, have language difficulties, be suspended or expelled and have poorer health.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F263-65E0-0F4A-9279-0DB6D454BB4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/>
          </a:p>
          <a:p>
            <a:r>
              <a:rPr lang="en-US" dirty="0" smtClean="0"/>
              <a:t>https://www.youtube.com/watch?v=4-tcKYx24aA&amp;t=305s</a:t>
            </a:r>
          </a:p>
          <a:p>
            <a:r>
              <a:rPr lang="en-US" dirty="0" smtClean="0"/>
              <a:t>Trauma</a:t>
            </a:r>
            <a:r>
              <a:rPr lang="en-US" baseline="0" dirty="0" smtClean="0"/>
              <a:t> and the Brain—starts as interview with suspect</a:t>
            </a:r>
          </a:p>
          <a:p>
            <a:endParaRPr lang="en-US" baseline="0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=95ovIJ3dsNk  Nadine Burke Harris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=qp0kV7JtWiE  Benjamin Perks Video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=m9Pg4K1ZKws John </a:t>
            </a:r>
            <a:r>
              <a:rPr lang="en-US" dirty="0" err="1" smtClean="0"/>
              <a:t>Rigg</a:t>
            </a:r>
            <a:r>
              <a:rPr lang="en-US" baseline="0" dirty="0" smtClean="0"/>
              <a:t>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F263-65E0-0F4A-9279-0DB6D454BB4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Amygdala</a:t>
            </a:r>
            <a:r>
              <a:rPr lang="en-US" baseline="0" dirty="0" smtClean="0"/>
              <a:t> is the reptilian brain—it keeps us alive—flight, fright, freeze, basically patterned and habituated instincts (breathe, walk, run, chase prey, run from predators)</a:t>
            </a:r>
          </a:p>
          <a:p>
            <a:r>
              <a:rPr lang="en-US" baseline="0" dirty="0" smtClean="0"/>
              <a:t>Hippocampus—learning and memory –knowledge, information</a:t>
            </a:r>
          </a:p>
          <a:p>
            <a:r>
              <a:rPr lang="en-US" baseline="0" dirty="0" smtClean="0"/>
              <a:t>Prefrontal Cortex-develops later, affected by trauma—executive function, self-regulation, attention (or lack of attention, regulation)---wisdom, choices, evaluating situations,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F263-65E0-0F4A-9279-0DB6D454BB4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Temporal and Frontal lobe</a:t>
            </a:r>
            <a:r>
              <a:rPr lang="en-US" baseline="0" dirty="0" smtClean="0"/>
              <a:t>s are responsible for emotional regulation and receive input from the senses</a:t>
            </a:r>
          </a:p>
          <a:p>
            <a:r>
              <a:rPr lang="en-US" baseline="0" dirty="0" smtClean="0"/>
              <a:t>This is a Romanian orphan  who was abused and neglected.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F263-65E0-0F4A-9279-0DB6D454BB4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the brain building and serve and return video. Keep if possible. 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3"/>
              </a:rPr>
              <a:t>http://brightcove.vo.llnwd.net/e1/uds/pd/957733635001/957733635001_2735159101001_189717440.mp4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F263-65E0-0F4A-9279-0DB6D454BB4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Withdrawing</a:t>
            </a:r>
          </a:p>
          <a:p>
            <a:r>
              <a:rPr lang="en-US" sz="1200" dirty="0" smtClean="0"/>
              <a:t>Fleeing class</a:t>
            </a:r>
          </a:p>
          <a:p>
            <a:r>
              <a:rPr lang="en-US" sz="1200" dirty="0" smtClean="0"/>
              <a:t>Skipping class</a:t>
            </a:r>
          </a:p>
          <a:p>
            <a:r>
              <a:rPr lang="en-US" sz="1200" dirty="0" smtClean="0"/>
              <a:t>Daydreaming</a:t>
            </a:r>
          </a:p>
          <a:p>
            <a:r>
              <a:rPr lang="en-US" sz="1200" dirty="0" smtClean="0"/>
              <a:t>Acting silly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200" dirty="0" smtClean="0"/>
              <a:t>Seeming to sleep</a:t>
            </a:r>
          </a:p>
          <a:p>
            <a:r>
              <a:rPr lang="en-US" sz="1200" dirty="0" smtClean="0"/>
              <a:t>Avoiding others</a:t>
            </a:r>
          </a:p>
          <a:p>
            <a:r>
              <a:rPr lang="en-US" sz="1200" dirty="0" smtClean="0"/>
              <a:t>Hiding or wandering</a:t>
            </a:r>
          </a:p>
          <a:p>
            <a:r>
              <a:rPr lang="en-US" sz="1200" dirty="0" smtClean="0"/>
              <a:t>Being disengaged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F263-65E0-0F4A-9279-0DB6D454BB4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3CF-775C-1F40-B931-5F3790D71EB4}" type="datetimeFigureOut">
              <a:rPr lang="en-US" smtClean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BE0-ED0B-A347-8EDE-480AE8F39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3CF-775C-1F40-B931-5F3790D71EB4}" type="datetimeFigureOut">
              <a:rPr lang="en-US" smtClean="0"/>
              <a:pPr/>
              <a:t>6/4/17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BE0-ED0B-A347-8EDE-480AE8F39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3CF-775C-1F40-B931-5F3790D71EB4}" type="datetimeFigureOut">
              <a:rPr lang="en-US" smtClean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BE0-ED0B-A347-8EDE-480AE8F39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3CF-775C-1F40-B931-5F3790D71EB4}" type="datetimeFigureOut">
              <a:rPr lang="en-US" smtClean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BE0-ED0B-A347-8EDE-480AE8F39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3CF-775C-1F40-B931-5F3790D71EB4}" type="datetimeFigureOut">
              <a:rPr lang="en-US" smtClean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BE0-ED0B-A347-8EDE-480AE8F39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3CF-775C-1F40-B931-5F3790D71EB4}" type="datetimeFigureOut">
              <a:rPr lang="en-US" smtClean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BE0-ED0B-A347-8EDE-480AE8F39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3CF-775C-1F40-B931-5F3790D71EB4}" type="datetimeFigureOut">
              <a:rPr lang="en-US" smtClean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BE0-ED0B-A347-8EDE-480AE8F39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3CF-775C-1F40-B931-5F3790D71EB4}" type="datetimeFigureOut">
              <a:rPr lang="en-US" smtClean="0"/>
              <a:pPr/>
              <a:t>6/4/17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BE0-ED0B-A347-8EDE-480AE8F39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3CF-775C-1F40-B931-5F3790D71EB4}" type="datetimeFigureOut">
              <a:rPr lang="en-US" smtClean="0"/>
              <a:pPr/>
              <a:t>6/4/17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BE0-ED0B-A347-8EDE-480AE8F39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3CF-775C-1F40-B931-5F3790D71EB4}" type="datetimeFigureOut">
              <a:rPr lang="en-US" smtClean="0"/>
              <a:pPr/>
              <a:t>6/4/17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BE0-ED0B-A347-8EDE-480AE8F39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3CF-775C-1F40-B931-5F3790D71EB4}" type="datetimeFigureOut">
              <a:rPr lang="en-US" smtClean="0"/>
              <a:pPr/>
              <a:t>6/4/17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BE0-ED0B-A347-8EDE-480AE8F39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3CF-775C-1F40-B931-5F3790D71EB4}" type="datetimeFigureOut">
              <a:rPr lang="en-US" smtClean="0"/>
              <a:pPr/>
              <a:t>6/4/17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BE0-ED0B-A347-8EDE-480AE8F39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01383CF-775C-1F40-B931-5F3790D71EB4}" type="datetimeFigureOut">
              <a:rPr lang="en-US" smtClean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E96BBE0-ED0B-A347-8EDE-480AE8F39C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inyurl.com/y8vtlhs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brightcove.vo.llnwd.net/e1/uds/pd/957733635001/957733635001_2735159101001_189717440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llen.smith6@verizon.net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p0kV7JtWiE&amp;spfreload=5-" TargetMode="External"/><Relationship Id="rId3" Type="http://schemas.openxmlformats.org/officeDocument/2006/relationships/hyperlink" Target="https://www.ted.com/talks/nadine_burke_harris_how_childhood_trauma_affects_health_across_a_lifetime?language=en%23t-547887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sconnection.com" TargetMode="External"/><Relationship Id="rId4" Type="http://schemas.openxmlformats.org/officeDocument/2006/relationships/hyperlink" Target="http://www.acesconnection.com/g/aces-in-education" TargetMode="External"/><Relationship Id="rId5" Type="http://schemas.openxmlformats.org/officeDocument/2006/relationships/hyperlink" Target="http://www.acestoohigh.com" TargetMode="External"/><Relationship Id="rId6" Type="http://schemas.openxmlformats.org/officeDocument/2006/relationships/hyperlink" Target="http://www.ncjfcj.org/sites/default/files/Finding%20Your%20ACE%20Score.pdf" TargetMode="External"/><Relationship Id="rId7" Type="http://schemas.openxmlformats.org/officeDocument/2006/relationships/hyperlink" Target="https://www.cdc.gov/violenceprevention/acestudy/" TargetMode="External"/><Relationship Id="rId8" Type="http://schemas.openxmlformats.org/officeDocument/2006/relationships/hyperlink" Target="http://www.traumainformedcareproject.org/resources/iowa_aces_360_pdf_web_new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997" y="917340"/>
            <a:ext cx="4961469" cy="3118523"/>
          </a:xfrm>
        </p:spPr>
        <p:txBody>
          <a:bodyPr/>
          <a:lstStyle/>
          <a:p>
            <a:r>
              <a:rPr lang="en-US" sz="6600" b="1" dirty="0" smtClean="0"/>
              <a:t>ACEs and Resiliency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068" y="4622682"/>
            <a:ext cx="8316017" cy="183947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West Shore School District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Jeannette </a:t>
            </a:r>
            <a:r>
              <a:rPr lang="en-US" sz="2800" dirty="0" err="1" smtClean="0">
                <a:solidFill>
                  <a:schemeClr val="tx1"/>
                </a:solidFill>
              </a:rPr>
              <a:t>Fodness</a:t>
            </a:r>
            <a:r>
              <a:rPr lang="en-US" sz="2800" dirty="0" smtClean="0">
                <a:solidFill>
                  <a:schemeClr val="tx1"/>
                </a:solidFill>
              </a:rPr>
              <a:t> &amp;  Ellen Smith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381624"/>
          </a:xfrm>
        </p:spPr>
        <p:txBody>
          <a:bodyPr/>
          <a:lstStyle/>
          <a:p>
            <a:r>
              <a:rPr lang="en-US" dirty="0" smtClean="0"/>
              <a:t>Think about your two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844799"/>
            <a:ext cx="8042276" cy="3098801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How do the students behave who have a higher vs.  a lower ACE score?</a:t>
            </a:r>
          </a:p>
          <a:p>
            <a:r>
              <a:rPr lang="en-US" sz="3200" dirty="0" smtClean="0"/>
              <a:t>How do their academic success(</a:t>
            </a:r>
            <a:r>
              <a:rPr lang="en-US" sz="3200" dirty="0" err="1" smtClean="0"/>
              <a:t>es</a:t>
            </a:r>
            <a:r>
              <a:rPr lang="en-US" sz="3200" dirty="0" smtClean="0"/>
              <a:t>) compare?</a:t>
            </a:r>
          </a:p>
          <a:p>
            <a:r>
              <a:rPr lang="en-US" sz="3200" dirty="0" smtClean="0"/>
              <a:t>Share your thoughts with your neighbor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3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Monkey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>
                <a:hlinkClick r:id="rId2"/>
              </a:rPr>
              <a:t>https://tinyurl.com/</a:t>
            </a:r>
            <a:r>
              <a:rPr lang="en-US" b="1" dirty="0" smtClean="0">
                <a:hlinkClick r:id="rId2"/>
              </a:rPr>
              <a:t>y8vtlhsp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7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now that you know what ACEs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2560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What are the long-term impacts of these ACEs?</a:t>
            </a:r>
            <a:endParaRPr lang="en-US" sz="3200" dirty="0"/>
          </a:p>
          <a:p>
            <a:r>
              <a:rPr lang="en-US" sz="3200" dirty="0" smtClean="0"/>
              <a:t>Why should it matter to me if a child has a high ACE score? (Universal precautions)</a:t>
            </a:r>
            <a:endParaRPr lang="en-US" sz="3200" dirty="0"/>
          </a:p>
          <a:p>
            <a:r>
              <a:rPr lang="en-US" sz="3200" dirty="0" smtClean="0"/>
              <a:t>Traumatic things have happened in my life, why can’t they just get over it?</a:t>
            </a:r>
          </a:p>
          <a:p>
            <a:r>
              <a:rPr lang="en-US" sz="3200" dirty="0" smtClean="0"/>
              <a:t>The next slide has a dozen health concerns for those who have ACE scores of six or more.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9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Lifelong Consequences of ACEs</a:t>
            </a:r>
            <a:br>
              <a:rPr lang="en-US" sz="3600" dirty="0"/>
            </a:br>
            <a:r>
              <a:rPr lang="en-US" sz="1200" dirty="0"/>
              <a:t>http://</a:t>
            </a:r>
            <a:r>
              <a:rPr lang="en-US" sz="1200" dirty="0" err="1"/>
              <a:t>c.ymcdn.com</a:t>
            </a:r>
            <a:r>
              <a:rPr lang="en-US" sz="1200" dirty="0"/>
              <a:t>/sites/</a:t>
            </a:r>
            <a:r>
              <a:rPr lang="en-US" sz="1200" dirty="0" err="1"/>
              <a:t>nasw-heartland.site-ym.com</a:t>
            </a:r>
            <a:r>
              <a:rPr lang="en-US" sz="1200" dirty="0"/>
              <a:t>/resource/</a:t>
            </a:r>
            <a:r>
              <a:rPr lang="en-US" sz="1200" dirty="0" err="1"/>
              <a:t>resmgr</a:t>
            </a:r>
            <a:r>
              <a:rPr lang="en-US" sz="1200" dirty="0"/>
              <a:t>/</a:t>
            </a:r>
            <a:r>
              <a:rPr lang="en-US" sz="1200" dirty="0" err="1"/>
              <a:t>IA_Brochures</a:t>
            </a:r>
            <a:r>
              <a:rPr lang="en-US" sz="1200" dirty="0"/>
              <a:t>/</a:t>
            </a:r>
            <a:r>
              <a:rPr lang="en-US" sz="1200" dirty="0" err="1"/>
              <a:t>ACEs_handout.pdf</a:t>
            </a:r>
            <a:endParaRPr lang="en-US" sz="1200" dirty="0"/>
          </a:p>
        </p:txBody>
      </p:sp>
      <p:pic>
        <p:nvPicPr>
          <p:cNvPr id="6" name="Content Placeholder 5" descr="Screen Shot 2017-06-04 at 3.18.0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7" r="-23137"/>
          <a:stretch>
            <a:fillRect/>
          </a:stretch>
        </p:blipFill>
        <p:spPr>
          <a:xfrm>
            <a:off x="-338667" y="1557859"/>
            <a:ext cx="9973734" cy="5317066"/>
          </a:xfrm>
        </p:spPr>
      </p:pic>
    </p:spTree>
    <p:extLst>
      <p:ext uri="{BB962C8B-B14F-4D97-AF65-F5344CB8AC3E}">
        <p14:creationId xmlns:p14="http://schemas.microsoft.com/office/powerpoint/2010/main" val="123288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Outcomes with 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Learning Delays</a:t>
            </a:r>
          </a:p>
          <a:p>
            <a:pPr marL="349250" lvl="1" indent="0">
              <a:buNone/>
            </a:pPr>
            <a:r>
              <a:rPr lang="en-US" sz="3200" dirty="0" smtClean="0"/>
              <a:t>1 ACE</a:t>
            </a:r>
            <a:r>
              <a:rPr lang="en-US" sz="3200" dirty="0"/>
              <a:t> </a:t>
            </a:r>
            <a:r>
              <a:rPr lang="en-US" sz="3200" dirty="0" smtClean="0"/>
              <a:t>      &lt; 10 % chance</a:t>
            </a:r>
          </a:p>
          <a:p>
            <a:pPr marL="349250" lvl="1" indent="0">
              <a:buNone/>
            </a:pPr>
            <a:r>
              <a:rPr lang="en-US" sz="3200" dirty="0" smtClean="0"/>
              <a:t>4 ACEs         40 % chance</a:t>
            </a:r>
          </a:p>
          <a:p>
            <a:pPr marL="349250" lvl="1" indent="0">
              <a:buNone/>
            </a:pPr>
            <a:r>
              <a:rPr lang="en-US" sz="3200" dirty="0" smtClean="0"/>
              <a:t>6 + ACEs      nearly 100 % chance</a:t>
            </a:r>
          </a:p>
          <a:p>
            <a:r>
              <a:rPr lang="en-US" sz="3200" dirty="0" smtClean="0"/>
              <a:t>Higher ACE scores increase likelihood of grade failure, lower scores on standardized tests, language difficulties, being suspended or expelled.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 effects on the Brain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Nadine </a:t>
            </a:r>
            <a:r>
              <a:rPr lang="en-US" b="1" dirty="0"/>
              <a:t>Burke Harris </a:t>
            </a:r>
            <a:r>
              <a:rPr lang="en-US" b="1" dirty="0" smtClean="0"/>
              <a:t>speaks about “How Childhood Trauma Affects Health Across </a:t>
            </a:r>
            <a:r>
              <a:rPr lang="en-US" b="1" dirty="0"/>
              <a:t>a </a:t>
            </a:r>
            <a:r>
              <a:rPr lang="en-US" b="1" dirty="0" smtClean="0"/>
              <a:t>Lifetime”</a:t>
            </a:r>
            <a:endParaRPr lang="en-US" b="1" dirty="0"/>
          </a:p>
          <a:p>
            <a:r>
              <a:rPr lang="en-US" b="1" dirty="0" smtClean="0"/>
              <a:t>Benjamin Perks speaks about “How </a:t>
            </a:r>
            <a:r>
              <a:rPr lang="en-US" b="1" dirty="0"/>
              <a:t>Do We Stop Childhood Adversity from Becoming a Life </a:t>
            </a:r>
            <a:r>
              <a:rPr lang="en-US" b="1" dirty="0" smtClean="0"/>
              <a:t>Sentence” in a TED Talk</a:t>
            </a:r>
          </a:p>
          <a:p>
            <a:r>
              <a:rPr lang="en-US" b="1" dirty="0" smtClean="0"/>
              <a:t>John </a:t>
            </a:r>
            <a:r>
              <a:rPr lang="en-US" b="1" dirty="0" err="1"/>
              <a:t>Rigg</a:t>
            </a:r>
            <a:r>
              <a:rPr lang="en-US" b="1" dirty="0"/>
              <a:t> </a:t>
            </a:r>
            <a:r>
              <a:rPr lang="en-US" b="1" dirty="0" smtClean="0"/>
              <a:t>“The Effect </a:t>
            </a:r>
            <a:r>
              <a:rPr lang="en-US" b="1" dirty="0"/>
              <a:t>of </a:t>
            </a:r>
            <a:r>
              <a:rPr lang="en-US" b="1" dirty="0" smtClean="0"/>
              <a:t>Trauma </a:t>
            </a:r>
            <a:r>
              <a:rPr lang="en-US" b="1" dirty="0"/>
              <a:t>on the </a:t>
            </a:r>
            <a:r>
              <a:rPr lang="en-US" b="1" dirty="0" smtClean="0"/>
              <a:t>Brain </a:t>
            </a:r>
            <a:r>
              <a:rPr lang="en-US" b="1" dirty="0"/>
              <a:t>and </a:t>
            </a:r>
            <a:r>
              <a:rPr lang="en-US" b="1" dirty="0" smtClean="0"/>
              <a:t>How </a:t>
            </a:r>
            <a:r>
              <a:rPr lang="en-US" b="1" dirty="0"/>
              <a:t>it </a:t>
            </a:r>
            <a:r>
              <a:rPr lang="en-US" b="1" dirty="0" smtClean="0"/>
              <a:t>Affects </a:t>
            </a:r>
            <a:r>
              <a:rPr lang="en-US" b="1" dirty="0"/>
              <a:t>B</a:t>
            </a:r>
            <a:r>
              <a:rPr lang="en-US" b="1" dirty="0" smtClean="0"/>
              <a:t>ehaviors” </a:t>
            </a:r>
            <a:r>
              <a:rPr lang="en-US" b="1" dirty="0" err="1"/>
              <a:t>TEDxAugusta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175" y="0"/>
            <a:ext cx="9460027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88" y="551482"/>
            <a:ext cx="8640711" cy="5832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000" y="6231467"/>
            <a:ext cx="816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Harvard Center for the Developing Child, </a:t>
            </a:r>
          </a:p>
          <a:p>
            <a:r>
              <a:rPr lang="en-US" dirty="0"/>
              <a:t>http://</a:t>
            </a:r>
            <a:r>
              <a:rPr lang="en-US" dirty="0" err="1"/>
              <a:t>developingchild.harvard.edu</a:t>
            </a:r>
            <a:r>
              <a:rPr lang="en-US" dirty="0"/>
              <a:t>/topics/</a:t>
            </a:r>
            <a:r>
              <a:rPr lang="en-US" dirty="0" err="1"/>
              <a:t>science_of_early_childhood</a:t>
            </a:r>
            <a:r>
              <a:rPr lang="en-US" dirty="0"/>
              <a:t>/</a:t>
            </a:r>
          </a:p>
          <a:p>
            <a:r>
              <a:rPr lang="en-US" dirty="0" err="1"/>
              <a:t>toxic_stress_response</a:t>
            </a:r>
            <a:r>
              <a:rPr lang="en-US" dirty="0"/>
              <a:t>/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ACE Effects on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6007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How are Brains Built?</a:t>
            </a:r>
          </a:p>
          <a:p>
            <a:pPr marL="0" indent="0">
              <a:buNone/>
            </a:pPr>
            <a:r>
              <a:rPr lang="en-US" sz="3200" dirty="0"/>
              <a:t>4:05 video about how stressors impact the growing </a:t>
            </a:r>
            <a:r>
              <a:rPr lang="en-US" sz="3200" dirty="0" smtClean="0"/>
              <a:t>brain</a:t>
            </a:r>
          </a:p>
          <a:p>
            <a:pPr marL="0" indent="0">
              <a:buNone/>
            </a:pPr>
            <a:r>
              <a:rPr lang="en-US" sz="3200" dirty="0" smtClean="0">
                <a:hlinkClick r:id="rId3"/>
              </a:rPr>
              <a:t>How Brains Are </a:t>
            </a:r>
            <a:r>
              <a:rPr lang="en-US" sz="3200" dirty="0" smtClean="0">
                <a:hlinkClick r:id="rId3"/>
              </a:rPr>
              <a:t>Built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4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63909"/>
          </a:xfrm>
        </p:spPr>
        <p:txBody>
          <a:bodyPr/>
          <a:lstStyle/>
          <a:p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71486"/>
            <a:ext cx="8042276" cy="5192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I. Adverse Childhood Experiences (ACEs)	</a:t>
            </a:r>
          </a:p>
          <a:p>
            <a:pPr lvl="1"/>
            <a:r>
              <a:rPr lang="en-US" sz="2800" dirty="0" smtClean="0"/>
              <a:t>Definition and Scoring</a:t>
            </a:r>
          </a:p>
          <a:p>
            <a:pPr lvl="1"/>
            <a:r>
              <a:rPr lang="en-US" sz="2800" dirty="0" smtClean="0"/>
              <a:t>Brain Effects</a:t>
            </a:r>
          </a:p>
          <a:p>
            <a:pPr lvl="1"/>
            <a:r>
              <a:rPr lang="en-US" sz="2800" dirty="0" smtClean="0"/>
              <a:t>Outcomes of High ACEs</a:t>
            </a:r>
          </a:p>
          <a:p>
            <a:pPr marL="0" indent="0">
              <a:buNone/>
            </a:pPr>
            <a:r>
              <a:rPr lang="en-US" sz="2800" dirty="0" smtClean="0"/>
              <a:t>II. Resilience Movie</a:t>
            </a:r>
          </a:p>
          <a:p>
            <a:pPr marL="0" indent="0">
              <a:buNone/>
            </a:pPr>
            <a:r>
              <a:rPr lang="en-US" sz="2800" dirty="0" smtClean="0"/>
              <a:t>III. Small Group Discussion</a:t>
            </a:r>
          </a:p>
          <a:p>
            <a:pPr marL="0" indent="0">
              <a:buNone/>
            </a:pPr>
            <a:r>
              <a:rPr lang="en-US" sz="2800" dirty="0" smtClean="0"/>
              <a:t>IV. Wrap Up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0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93091"/>
          </a:xfrm>
        </p:spPr>
        <p:txBody>
          <a:bodyPr/>
          <a:lstStyle/>
          <a:p>
            <a:r>
              <a:rPr lang="en-US" dirty="0" smtClean="0"/>
              <a:t>Statistics of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00667"/>
            <a:ext cx="8042276" cy="4842934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a 2006 study by Egger &amp; Arnold, 52% of children ages 2-5 have already experienced a life stressor</a:t>
            </a:r>
          </a:p>
          <a:p>
            <a:r>
              <a:rPr lang="en-US" sz="2800" dirty="0" smtClean="0"/>
              <a:t>A report of child abuse occurs once every ten seconds (ChildHelp, 2013)</a:t>
            </a:r>
          </a:p>
          <a:p>
            <a:r>
              <a:rPr lang="en-US" sz="2800" dirty="0" smtClean="0"/>
              <a:t>Poverty impacting ability to parent or to focus on schoolwork</a:t>
            </a:r>
          </a:p>
        </p:txBody>
      </p:sp>
    </p:spTree>
    <p:extLst>
      <p:ext uri="{BB962C8B-B14F-4D97-AF65-F5344CB8AC3E}">
        <p14:creationId xmlns:p14="http://schemas.microsoft.com/office/powerpoint/2010/main" val="67354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1522257"/>
          </a:xfrm>
        </p:spPr>
        <p:txBody>
          <a:bodyPr/>
          <a:lstStyle/>
          <a:p>
            <a:r>
              <a:rPr lang="en-US" dirty="0" smtClean="0"/>
              <a:t>Correlation Between Number of ACEs and ABCs.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306676"/>
              </p:ext>
            </p:extLst>
          </p:nvPr>
        </p:nvGraphicFramePr>
        <p:xfrm>
          <a:off x="549275" y="1629832"/>
          <a:ext cx="8042275" cy="4423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55"/>
                <a:gridCol w="1608455"/>
                <a:gridCol w="1608455"/>
                <a:gridCol w="1779693"/>
                <a:gridCol w="1437217"/>
              </a:tblGrid>
              <a:tr h="50008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Attendance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Behavior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Coursework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Health</a:t>
                      </a:r>
                      <a:endParaRPr lang="en-US" sz="2000" dirty="0"/>
                    </a:p>
                  </a:txBody>
                  <a:tcPr/>
                </a:tc>
              </a:tr>
              <a:tr h="8847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3+ ACEs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3.9</a:t>
                      </a:r>
                      <a:endParaRPr lang="en-US" sz="2000" dirty="0"/>
                    </a:p>
                  </a:txBody>
                  <a:tcPr/>
                </a:tc>
              </a:tr>
              <a:tr h="884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</a:t>
                      </a:r>
                      <a:r>
                        <a:rPr lang="en-US" sz="2000" baseline="0" dirty="0" smtClean="0"/>
                        <a:t>  </a:t>
                      </a:r>
                      <a:r>
                        <a:rPr lang="en-US" sz="2000" dirty="0" smtClean="0"/>
                        <a:t> ACEs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2.4</a:t>
                      </a:r>
                      <a:endParaRPr lang="en-US" sz="2000" dirty="0"/>
                    </a:p>
                  </a:txBody>
                  <a:tcPr/>
                </a:tc>
              </a:tr>
              <a:tr h="884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  </a:t>
                      </a:r>
                      <a:r>
                        <a:rPr lang="en-US" sz="2000" dirty="0" smtClean="0"/>
                        <a:t> ACE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2.3</a:t>
                      </a:r>
                      <a:endParaRPr lang="en-US" sz="2000" dirty="0"/>
                    </a:p>
                  </a:txBody>
                  <a:tcPr/>
                </a:tc>
              </a:tr>
              <a:tr h="1269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No Known </a:t>
                      </a:r>
                      <a:r>
                        <a:rPr lang="en-US" sz="2000" dirty="0" smtClean="0"/>
                        <a:t> ACEs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9275" y="6328833"/>
            <a:ext cx="804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(Souers, K., (2015, p. 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4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Fight, Flight or Freeze looks like in a classroom: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3999" cy="43434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Fight</a:t>
            </a:r>
            <a:r>
              <a:rPr lang="en-US" sz="3200" dirty="0" smtClean="0"/>
              <a:t> may look like :</a:t>
            </a:r>
            <a:endParaRPr lang="en-US" dirty="0" smtClean="0"/>
          </a:p>
          <a:p>
            <a:r>
              <a:rPr lang="en-US" sz="3200" dirty="0" smtClean="0"/>
              <a:t>Acting silly/Acting Out</a:t>
            </a:r>
          </a:p>
          <a:p>
            <a:r>
              <a:rPr lang="en-US" sz="3200" dirty="0" smtClean="0"/>
              <a:t>Engaging/over engaging with other students or teachers</a:t>
            </a:r>
          </a:p>
          <a:p>
            <a:r>
              <a:rPr lang="en-US" sz="3200" dirty="0" smtClean="0"/>
              <a:t>Exhibiting defiance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Behaving aggressively</a:t>
            </a:r>
          </a:p>
          <a:p>
            <a:r>
              <a:rPr lang="en-US" sz="3200" dirty="0" smtClean="0"/>
              <a:t>“Teasing” others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4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Fight, Flight or Freeze looks like in a classroom: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90854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Flight</a:t>
            </a:r>
            <a:r>
              <a:rPr lang="en-US" sz="3200" dirty="0" smtClean="0"/>
              <a:t> may look like</a:t>
            </a:r>
          </a:p>
          <a:p>
            <a:r>
              <a:rPr lang="en-US" sz="3200" dirty="0" smtClean="0"/>
              <a:t>Fleeing </a:t>
            </a:r>
            <a:r>
              <a:rPr lang="en-US" sz="3200" dirty="0"/>
              <a:t>class</a:t>
            </a:r>
          </a:p>
          <a:p>
            <a:r>
              <a:rPr lang="en-US" sz="3200" dirty="0"/>
              <a:t>Skipping class</a:t>
            </a:r>
          </a:p>
          <a:p>
            <a:r>
              <a:rPr lang="en-US" sz="3200" dirty="0" smtClean="0"/>
              <a:t>Hiding </a:t>
            </a:r>
            <a:r>
              <a:rPr lang="en-US" sz="3200" dirty="0"/>
              <a:t>or </a:t>
            </a:r>
            <a:r>
              <a:rPr lang="en-US" sz="3200" dirty="0" smtClean="0"/>
              <a:t>wandering</a:t>
            </a:r>
          </a:p>
          <a:p>
            <a:r>
              <a:rPr lang="en-US" sz="3200" dirty="0" smtClean="0"/>
              <a:t>Acting silly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4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Fight, Flight or Freeze looks like in a classroom: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3999" cy="434340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Freeze</a:t>
            </a:r>
            <a:r>
              <a:rPr lang="en-US" sz="3200" dirty="0" smtClean="0"/>
              <a:t> may look like :</a:t>
            </a:r>
          </a:p>
          <a:p>
            <a:r>
              <a:rPr lang="en-US" sz="3200" dirty="0" smtClean="0"/>
              <a:t>Exhibiting numbness</a:t>
            </a:r>
          </a:p>
          <a:p>
            <a:r>
              <a:rPr lang="en-US" sz="3200" dirty="0" smtClean="0"/>
              <a:t>Refusing to answer</a:t>
            </a:r>
          </a:p>
          <a:p>
            <a:r>
              <a:rPr lang="en-US" sz="3200" dirty="0" smtClean="0"/>
              <a:t>Hoodie on</a:t>
            </a:r>
          </a:p>
          <a:p>
            <a:r>
              <a:rPr lang="en-US" sz="3200" dirty="0" smtClean="0"/>
              <a:t>Giving a blank look</a:t>
            </a:r>
          </a:p>
          <a:p>
            <a:r>
              <a:rPr lang="en-US" sz="3200" dirty="0" smtClean="0"/>
              <a:t>Appearing unable to move or act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154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77757"/>
          </a:xfrm>
        </p:spPr>
        <p:txBody>
          <a:bodyPr/>
          <a:lstStyle/>
          <a:p>
            <a:r>
              <a:rPr lang="en-US" dirty="0" smtClean="0"/>
              <a:t>Protective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85333"/>
            <a:ext cx="8042276" cy="4758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Power of Protective Factors may be more valuable than ACEs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Some children seem to overcome extreme odds while others do not.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Two types of protective factors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Internal Factors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Environmental supports</a:t>
            </a:r>
          </a:p>
          <a:p>
            <a:pPr lvl="2">
              <a:buNone/>
            </a:pPr>
            <a:r>
              <a:rPr lang="en-US" sz="2800" dirty="0" smtClean="0"/>
              <a:t>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693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Trusted adult </a:t>
            </a:r>
          </a:p>
          <a:p>
            <a:r>
              <a:rPr lang="en-US" sz="3600" dirty="0" smtClean="0"/>
              <a:t>Involvement in activities (music, scouts, athletics, faith-based organizations, etc.)</a:t>
            </a:r>
          </a:p>
          <a:p>
            <a:r>
              <a:rPr lang="en-US" sz="3600" dirty="0" smtClean="0"/>
              <a:t>Intrinsic Factors such as optimism, Growth Mindset, determination, grit, and perseverance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6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2445125"/>
          </a:xfrm>
        </p:spPr>
        <p:txBody>
          <a:bodyPr/>
          <a:lstStyle/>
          <a:p>
            <a:r>
              <a:rPr lang="en-US" dirty="0" smtClean="0"/>
              <a:t>Think back to the people you identified in your ACE score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781300"/>
            <a:ext cx="8042276" cy="31623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protective factors did these individuals have to help them be more resilient?</a:t>
            </a:r>
          </a:p>
          <a:p>
            <a:r>
              <a:rPr lang="en-US" sz="3200" dirty="0" smtClean="0"/>
              <a:t>Share with your neighbor/group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Resiliency in a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Think of a time when you have observed resiliency in a student; share this with another individual.</a:t>
            </a:r>
          </a:p>
          <a:p>
            <a:r>
              <a:rPr lang="en-US" sz="3200" dirty="0" smtClean="0"/>
              <a:t>How did this impact or influence you?</a:t>
            </a:r>
          </a:p>
          <a:p>
            <a:r>
              <a:rPr lang="en-US" sz="3200" dirty="0" smtClean="0"/>
              <a:t>Consider when you have become one those trusted adults and the impact it has had on you and/or that individual?</a:t>
            </a:r>
          </a:p>
        </p:txBody>
      </p:sp>
    </p:spTree>
    <p:extLst>
      <p:ext uri="{BB962C8B-B14F-4D97-AF65-F5344CB8AC3E}">
        <p14:creationId xmlns:p14="http://schemas.microsoft.com/office/powerpoint/2010/main" val="174939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2161491"/>
          </a:xfrm>
        </p:spPr>
        <p:txBody>
          <a:bodyPr/>
          <a:lstStyle/>
          <a:p>
            <a:r>
              <a:rPr lang="en-US" dirty="0" smtClean="0"/>
              <a:t>Now sit back and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73867"/>
            <a:ext cx="8042276" cy="3369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600" dirty="0" smtClean="0"/>
              <a:t>The film </a:t>
            </a:r>
            <a:r>
              <a:rPr lang="en-US" sz="4600" b="1" i="1" dirty="0" smtClean="0"/>
              <a:t>Resilience </a:t>
            </a:r>
            <a:endParaRPr lang="en-US" sz="4600" b="1" i="1" dirty="0"/>
          </a:p>
        </p:txBody>
      </p:sp>
    </p:spTree>
    <p:extLst>
      <p:ext uri="{BB962C8B-B14F-4D97-AF65-F5344CB8AC3E}">
        <p14:creationId xmlns:p14="http://schemas.microsoft.com/office/powerpoint/2010/main" val="405986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 any point in our discussion today, if you feel uncomfortable please feel free to get up, step outside, take a quick break, whatever you need until you feel you can rejoin the group.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786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213224"/>
          </a:xfrm>
        </p:spPr>
        <p:txBody>
          <a:bodyPr/>
          <a:lstStyle/>
          <a:p>
            <a:r>
              <a:rPr lang="en-US" dirty="0" smtClean="0"/>
              <a:t>After the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are your immediate impressions, thoughts, and/or feelings after the movie?</a:t>
            </a:r>
          </a:p>
          <a:p>
            <a:r>
              <a:rPr lang="en-US" sz="3200" dirty="0" smtClean="0"/>
              <a:t>Please record your thoughts on the reverse side of the paper where we calculated the ACE scores.  </a:t>
            </a:r>
          </a:p>
          <a:p>
            <a:r>
              <a:rPr lang="en-US" sz="3200" dirty="0" smtClean="0"/>
              <a:t>You can use these points as we discuss ACEs and resilience in our smaller groups.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891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2618691"/>
          </a:xfrm>
        </p:spPr>
        <p:txBody>
          <a:bodyPr/>
          <a:lstStyle/>
          <a:p>
            <a:r>
              <a:rPr lang="en-US" dirty="0" smtClean="0"/>
              <a:t>At this point we will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166533"/>
            <a:ext cx="8042276" cy="2777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to the locations you were provided with to discuss with your facilitators from your buildings.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4699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3461077"/>
          </a:xfrm>
        </p:spPr>
        <p:txBody>
          <a:bodyPr/>
          <a:lstStyle/>
          <a:p>
            <a:r>
              <a:rPr lang="en-US" dirty="0" smtClean="0"/>
              <a:t>Discussion </a:t>
            </a:r>
            <a:br>
              <a:rPr lang="en-US" dirty="0" smtClean="0"/>
            </a:br>
            <a:r>
              <a:rPr lang="en-US" dirty="0" smtClean="0"/>
              <a:t>&amp;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3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in our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docs or team lists to identify where students are involved or not</a:t>
            </a:r>
          </a:p>
          <a:p>
            <a:r>
              <a:rPr lang="en-US" dirty="0" smtClean="0"/>
              <a:t>Team meetings- checks for concerns (Thumbs up/Thumbs down)</a:t>
            </a:r>
          </a:p>
          <a:p>
            <a:r>
              <a:rPr lang="en-US" dirty="0" smtClean="0"/>
              <a:t>What are other thoughts or ideas?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69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going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you be willing to be involved if we brought Resilience to the community at your school?</a:t>
            </a:r>
          </a:p>
          <a:p>
            <a:r>
              <a:rPr lang="en-US" dirty="0" smtClean="0"/>
              <a:t>Be sure to indicate your willingness on the staff evaluation that comes from Dr. Whye.</a:t>
            </a:r>
          </a:p>
          <a:p>
            <a:r>
              <a:rPr lang="en-US" dirty="0" smtClean="0"/>
              <a:t>For more in-depth discussion join us at WSSD ACEs academy from 8am-noon on Monday, June 26</a:t>
            </a:r>
            <a:r>
              <a:rPr lang="en-US" baseline="30000" dirty="0" smtClean="0"/>
              <a:t>th</a:t>
            </a:r>
            <a:r>
              <a:rPr lang="en-US" dirty="0" smtClean="0"/>
              <a:t> or Monday, July 24</a:t>
            </a:r>
            <a:r>
              <a:rPr lang="en-US" baseline="30000" dirty="0" smtClean="0"/>
              <a:t>th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5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has been our pleasure to come and speak with you today.  Our passions for ACEs come from a lifelong commitment to health for all individuals.</a:t>
            </a:r>
          </a:p>
          <a:p>
            <a:r>
              <a:rPr lang="en-US" dirty="0" smtClean="0"/>
              <a:t>Pottstown and Crawford County ACEs Communities at ACEs </a:t>
            </a:r>
            <a:r>
              <a:rPr lang="en-US" dirty="0" err="1" smtClean="0"/>
              <a:t>Connection.com</a:t>
            </a:r>
            <a:endParaRPr lang="en-US" dirty="0" smtClean="0"/>
          </a:p>
          <a:p>
            <a:r>
              <a:rPr lang="en-US" dirty="0" smtClean="0"/>
              <a:t>Peace4SouthCentralPA on Facebook</a:t>
            </a:r>
          </a:p>
          <a:p>
            <a:r>
              <a:rPr lang="en-US" dirty="0" smtClean="0"/>
              <a:t>Dr. Ellen Smith </a:t>
            </a:r>
            <a:r>
              <a:rPr lang="en-US" dirty="0" smtClean="0">
                <a:hlinkClick r:id="rId2"/>
              </a:rPr>
              <a:t>ellen.smith6@verizon.net</a:t>
            </a:r>
            <a:endParaRPr lang="en-US" dirty="0" smtClean="0"/>
          </a:p>
          <a:p>
            <a:r>
              <a:rPr lang="en-US" dirty="0" smtClean="0"/>
              <a:t>Jeannette A. Fodness jfodness@wssd.k12.pa.us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Films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Films you may find useful and want to bring to your town. We are planning to bring them to Harrisburg.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Paper Tigers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Resilience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Portraits of Professional Caregivers: </a:t>
            </a:r>
            <a:br>
              <a:rPr lang="en-US" u="sng" dirty="0" smtClean="0"/>
            </a:br>
            <a:r>
              <a:rPr lang="en-US" u="sng" dirty="0" smtClean="0"/>
              <a:t>Their Passion Their Pain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are on Tugg.com where you can see the Trailers. </a:t>
            </a:r>
            <a:br>
              <a:rPr lang="en-US" dirty="0" smtClean="0"/>
            </a:br>
            <a:r>
              <a:rPr lang="en-US" dirty="0" smtClean="0"/>
              <a:t>If you show them, be sure to have a debrief session afterwards.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3200" u="sng" dirty="0" smtClean="0">
                <a:solidFill>
                  <a:srgbClr val="000000"/>
                </a:solidFill>
                <a:hlinkClick r:id="rId2"/>
              </a:rPr>
              <a:t>Maya Video: Full title Removed</a:t>
            </a:r>
            <a:endParaRPr lang="en-US" sz="3200" u="sng" dirty="0">
              <a:solidFill>
                <a:srgbClr val="000000"/>
              </a:solidFill>
              <a:hlinkClick r:id="rId2"/>
            </a:endParaRP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://www.youtube.com/watch?v=qp0kV7JtWiE&amp;spfreload=5</a:t>
            </a:r>
            <a:r>
              <a:rPr lang="en-US" sz="3200" dirty="0" smtClean="0">
                <a:hlinkClick r:id="rId2"/>
              </a:rPr>
              <a:t>-</a:t>
            </a:r>
            <a:endParaRPr lang="en-US" sz="3200" dirty="0" smtClean="0"/>
          </a:p>
          <a:p>
            <a:pPr marL="0" lvl="1" indent="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3200" dirty="0" smtClean="0"/>
              <a:t>Nadine Burke-Harris TED talks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200" dirty="0">
                <a:hlinkClick r:id="rId3"/>
              </a:rPr>
              <a:t>https://www.ted.com/talks/nadine_burke_harris_how_childhood_trauma_affects_health_across_a_lifetime?language=en#t-</a:t>
            </a:r>
            <a:r>
              <a:rPr lang="en-US" sz="3200" dirty="0" smtClean="0">
                <a:hlinkClick r:id="rId3"/>
              </a:rPr>
              <a:t>547887</a:t>
            </a:r>
            <a:endParaRPr lang="en-US" sz="3200" dirty="0" smtClean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1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02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hlinkClick r:id="rId3"/>
              </a:rPr>
              <a:t>acesconnection.com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hlinkClick r:id="rId4"/>
              </a:rPr>
              <a:t>www.acesconnection.com</a:t>
            </a:r>
            <a:r>
              <a:rPr lang="en-US" dirty="0">
                <a:solidFill>
                  <a:srgbClr val="000000"/>
                </a:solidFill>
                <a:hlinkClick r:id="rId4"/>
              </a:rPr>
              <a:t>/g/aces-in-</a:t>
            </a:r>
            <a:r>
              <a:rPr lang="en-US" dirty="0" smtClean="0">
                <a:solidFill>
                  <a:srgbClr val="000000"/>
                </a:solidFill>
                <a:hlinkClick r:id="rId4"/>
              </a:rPr>
              <a:t>education</a:t>
            </a:r>
            <a:endParaRPr lang="en-US" dirty="0">
              <a:solidFill>
                <a:srgbClr val="000000"/>
              </a:solidFill>
              <a:hlinkClick r:id="rId5"/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hlinkClick r:id="rId5"/>
              </a:rPr>
              <a:t>ACEsTooHigh.Com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hlinkClick r:id="rId6"/>
              </a:rPr>
              <a:t>ncjfcj.org/sites/default/files/FInding%20Your%20ACE%20Score.pdf 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(ACE SCORE FORM)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hlinkClick r:id="rId7"/>
              </a:rPr>
              <a:t>cdc.gov/violenceprevention/acestudy/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hlinkClick r:id="rId8"/>
              </a:rPr>
              <a:t>http://www.traumainformedcareproject.org/resources/</a:t>
            </a:r>
            <a:r>
              <a:rPr lang="en-US" dirty="0" smtClean="0">
                <a:solidFill>
                  <a:srgbClr val="000000"/>
                </a:solidFill>
                <a:hlinkClick r:id="rId8"/>
              </a:rPr>
              <a:t>iowa_aces_360_pdf_web_new.pdf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Suzanne </a:t>
            </a:r>
            <a:r>
              <a:rPr lang="en-US" sz="3600" dirty="0" err="1" smtClean="0"/>
              <a:t>Tabachini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029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97" y="749313"/>
            <a:ext cx="7777573" cy="5621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Dr. Jamie Whye</a:t>
            </a:r>
          </a:p>
          <a:p>
            <a:r>
              <a:rPr lang="en-US" sz="3600" dirty="0" smtClean="0"/>
              <a:t>Dr. Todd </a:t>
            </a:r>
            <a:r>
              <a:rPr lang="en-US" sz="3600" dirty="0" err="1" smtClean="0"/>
              <a:t>Stoltz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276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2330825"/>
          </a:xfrm>
        </p:spPr>
        <p:txBody>
          <a:bodyPr/>
          <a:lstStyle/>
          <a:p>
            <a:r>
              <a:rPr lang="en-US" dirty="0" smtClean="0"/>
              <a:t>Adverse Childhood Experiences Study 1992(ACEs)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607733"/>
            <a:ext cx="8042276" cy="3335868"/>
          </a:xfrm>
        </p:spPr>
        <p:txBody>
          <a:bodyPr>
            <a:normAutofit fontScale="40000" lnSpcReduction="20000"/>
          </a:bodyPr>
          <a:lstStyle/>
          <a:p>
            <a:r>
              <a:rPr lang="en-US" sz="7200" dirty="0" smtClean="0"/>
              <a:t>17,000 </a:t>
            </a:r>
            <a:r>
              <a:rPr lang="en-US" sz="7200" dirty="0"/>
              <a:t>middle-class, mostly college educated, with insurance in California</a:t>
            </a:r>
          </a:p>
          <a:p>
            <a:r>
              <a:rPr lang="en-US" sz="7200" dirty="0" smtClean="0"/>
              <a:t>ACE score of </a:t>
            </a:r>
          </a:p>
          <a:p>
            <a:pPr marL="0" indent="0">
              <a:buNone/>
            </a:pPr>
            <a:r>
              <a:rPr lang="en-US" sz="7200" dirty="0"/>
              <a:t> </a:t>
            </a:r>
            <a:r>
              <a:rPr lang="en-US" sz="7200" dirty="0" smtClean="0"/>
              <a:t>   6 </a:t>
            </a:r>
            <a:r>
              <a:rPr lang="en-US" sz="7200" dirty="0"/>
              <a:t>+ = 20 </a:t>
            </a:r>
            <a:r>
              <a:rPr lang="en-US" sz="7200" dirty="0" smtClean="0"/>
              <a:t>yr. decrease </a:t>
            </a:r>
            <a:r>
              <a:rPr lang="en-US" sz="7200" dirty="0"/>
              <a:t>in life expectancy</a:t>
            </a:r>
          </a:p>
          <a:p>
            <a:pPr marL="0" indent="0">
              <a:buNone/>
            </a:pPr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695" y="107575"/>
            <a:ext cx="9376940" cy="1492625"/>
          </a:xfrm>
        </p:spPr>
        <p:txBody>
          <a:bodyPr/>
          <a:lstStyle/>
          <a:p>
            <a:r>
              <a:rPr lang="en-US" sz="4200" b="1" dirty="0" smtClean="0"/>
              <a:t>Can you name any of the other ACEs?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52142"/>
          </a:xfrm>
        </p:spPr>
        <p:txBody>
          <a:bodyPr numCol="2">
            <a:noAutofit/>
          </a:bodyPr>
          <a:lstStyle/>
          <a:p>
            <a:r>
              <a:rPr lang="en-US" sz="3200" b="1" dirty="0" smtClean="0"/>
              <a:t>Bullying</a:t>
            </a:r>
          </a:p>
          <a:p>
            <a:r>
              <a:rPr lang="en-US" sz="3200" b="1" dirty="0" smtClean="0"/>
              <a:t>Discrimination</a:t>
            </a:r>
          </a:p>
          <a:p>
            <a:r>
              <a:rPr lang="en-US" sz="3200" b="1" dirty="0" smtClean="0"/>
              <a:t>LGBTQ</a:t>
            </a:r>
          </a:p>
          <a:p>
            <a:r>
              <a:rPr lang="en-US" sz="3200" b="1" dirty="0" smtClean="0"/>
              <a:t>Witnessed violence</a:t>
            </a:r>
          </a:p>
          <a:p>
            <a:r>
              <a:rPr lang="en-US" sz="3200" b="1" dirty="0" smtClean="0"/>
              <a:t>Severe weather</a:t>
            </a:r>
          </a:p>
          <a:p>
            <a:r>
              <a:rPr lang="en-US" sz="3200" b="1" dirty="0" smtClean="0"/>
              <a:t>War</a:t>
            </a:r>
          </a:p>
          <a:p>
            <a:r>
              <a:rPr lang="en-US" sz="3200" b="1" dirty="0" smtClean="0"/>
              <a:t>ELL/Transient populations</a:t>
            </a:r>
          </a:p>
          <a:p>
            <a:r>
              <a:rPr lang="en-US" sz="3200" b="1" dirty="0" smtClean="0"/>
              <a:t>Poverty</a:t>
            </a:r>
          </a:p>
          <a:p>
            <a:r>
              <a:rPr lang="en-US" sz="3200" b="1" dirty="0" smtClean="0"/>
              <a:t>Medical conditions (child or family)</a:t>
            </a:r>
          </a:p>
          <a:p>
            <a:r>
              <a:rPr lang="en-US" sz="3200" b="1" dirty="0" smtClean="0"/>
              <a:t>Deployed family member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5572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30" y="796450"/>
            <a:ext cx="8102991" cy="5321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6-06-20 at 12.41.32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12" r="-17512"/>
          <a:stretch>
            <a:fillRect/>
          </a:stretch>
        </p:blipFill>
        <p:spPr>
          <a:xfrm>
            <a:off x="-1227667" y="486833"/>
            <a:ext cx="11880736" cy="6416442"/>
          </a:xfrm>
        </p:spPr>
      </p:pic>
    </p:spTree>
    <p:extLst>
      <p:ext uri="{BB962C8B-B14F-4D97-AF65-F5344CB8AC3E}">
        <p14:creationId xmlns:p14="http://schemas.microsoft.com/office/powerpoint/2010/main" val="104087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Childhood Experiences (ACEs)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67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ACE Score Worksheet </a:t>
            </a:r>
          </a:p>
          <a:p>
            <a:pPr marL="0" indent="0">
              <a:buNone/>
            </a:pPr>
            <a:r>
              <a:rPr lang="en-US" sz="3200" dirty="0" smtClean="0"/>
              <a:t>•Think of two students who you have worked with in your career.  See if you can estimate their ACE score to the best of your knowledge.  </a:t>
            </a:r>
          </a:p>
          <a:p>
            <a:pPr marL="0" indent="0">
              <a:buNone/>
            </a:pPr>
            <a:r>
              <a:rPr lang="en-US" sz="3200" dirty="0" smtClean="0"/>
              <a:t>•Calculate your own ACE score or maybe a family member.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23907</TotalTime>
  <Words>1841</Words>
  <Application>Microsoft Macintosh PowerPoint</Application>
  <PresentationFormat>On-screen Show (4:3)</PresentationFormat>
  <Paragraphs>261</Paragraphs>
  <Slides>40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Breeze</vt:lpstr>
      <vt:lpstr>ACEs and Resiliency</vt:lpstr>
      <vt:lpstr>Overview</vt:lpstr>
      <vt:lpstr>PowerPoint Presentation</vt:lpstr>
      <vt:lpstr>PowerPoint Presentation</vt:lpstr>
      <vt:lpstr>Adverse Childhood Experiences Study 1992(ACEs)</vt:lpstr>
      <vt:lpstr>Can you name any of the other ACEs?</vt:lpstr>
      <vt:lpstr>PowerPoint Presentation</vt:lpstr>
      <vt:lpstr>PowerPoint Presentation</vt:lpstr>
      <vt:lpstr>Adverse Childhood Experiences (ACEs)</vt:lpstr>
      <vt:lpstr>Think about your two students</vt:lpstr>
      <vt:lpstr>Survey Monkey</vt:lpstr>
      <vt:lpstr>So now that you know what ACEs are…</vt:lpstr>
      <vt:lpstr>Lifelong Consequences of ACEs http://c.ymcdn.com/sites/nasw-heartland.site-ym.com/resource/resmgr/IA_Brochures/ACEs_handout.pdf</vt:lpstr>
      <vt:lpstr>Educational Outcomes with ACES</vt:lpstr>
      <vt:lpstr>ACE effects on the Brain</vt:lpstr>
      <vt:lpstr>PowerPoint Presentation</vt:lpstr>
      <vt:lpstr>PowerPoint Presentation</vt:lpstr>
      <vt:lpstr> ACE Effects on the Brain</vt:lpstr>
      <vt:lpstr>PowerPoint Presentation</vt:lpstr>
      <vt:lpstr>Statistics of Trauma</vt:lpstr>
      <vt:lpstr>Correlation Between Number of ACEs and ABCs.</vt:lpstr>
      <vt:lpstr>What Fight, Flight or Freeze looks like in a classroom:</vt:lpstr>
      <vt:lpstr>What Fight, Flight or Freeze looks like in a classroom:</vt:lpstr>
      <vt:lpstr>What Fight, Flight or Freeze looks like in a classroom:</vt:lpstr>
      <vt:lpstr>Protective Factors</vt:lpstr>
      <vt:lpstr>Protective Factors</vt:lpstr>
      <vt:lpstr>Think back to the people you identified in your ACE score calculation</vt:lpstr>
      <vt:lpstr>Resiliency in a student</vt:lpstr>
      <vt:lpstr>Now sit back and experience</vt:lpstr>
      <vt:lpstr>After the movie</vt:lpstr>
      <vt:lpstr>At this point we will move</vt:lpstr>
      <vt:lpstr>Discussion  &amp; Questions</vt:lpstr>
      <vt:lpstr>Ideas in our schools</vt:lpstr>
      <vt:lpstr>Where are we going from here?</vt:lpstr>
      <vt:lpstr>Thank you</vt:lpstr>
      <vt:lpstr>Reference Films</vt:lpstr>
      <vt:lpstr>Educational Videos</vt:lpstr>
      <vt:lpstr>References: </vt:lpstr>
      <vt:lpstr>Wellness Committee</vt:lpstr>
      <vt:lpstr>Closing Remarks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Ellen Smith</dc:creator>
  <cp:lastModifiedBy>WSSD Teacher</cp:lastModifiedBy>
  <cp:revision>80</cp:revision>
  <dcterms:created xsi:type="dcterms:W3CDTF">2017-03-11T16:41:35Z</dcterms:created>
  <dcterms:modified xsi:type="dcterms:W3CDTF">2017-06-04T19:46:05Z</dcterms:modified>
</cp:coreProperties>
</file>