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6" r:id="rId1"/>
  </p:sldMasterIdLst>
  <p:notesMasterIdLst>
    <p:notesMasterId r:id="rId25"/>
  </p:notesMasterIdLst>
  <p:sldIdLst>
    <p:sldId id="256" r:id="rId2"/>
    <p:sldId id="281" r:id="rId3"/>
    <p:sldId id="306" r:id="rId4"/>
    <p:sldId id="307" r:id="rId5"/>
    <p:sldId id="259" r:id="rId6"/>
    <p:sldId id="302" r:id="rId7"/>
    <p:sldId id="272" r:id="rId8"/>
    <p:sldId id="308" r:id="rId9"/>
    <p:sldId id="310" r:id="rId10"/>
    <p:sldId id="309" r:id="rId11"/>
    <p:sldId id="276" r:id="rId12"/>
    <p:sldId id="286" r:id="rId13"/>
    <p:sldId id="298" r:id="rId14"/>
    <p:sldId id="282" r:id="rId15"/>
    <p:sldId id="273" r:id="rId16"/>
    <p:sldId id="303" r:id="rId17"/>
    <p:sldId id="305" r:id="rId18"/>
    <p:sldId id="277" r:id="rId19"/>
    <p:sldId id="301" r:id="rId20"/>
    <p:sldId id="275" r:id="rId21"/>
    <p:sldId id="297" r:id="rId22"/>
    <p:sldId id="271" r:id="rId23"/>
    <p:sldId id="312" r:id="rId2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008000"/>
    <a:srgbClr val="CC66FF"/>
    <a:srgbClr val="339933"/>
    <a:srgbClr val="FFD700"/>
    <a:srgbClr val="0215A0"/>
    <a:srgbClr val="6666FF"/>
    <a:srgbClr val="BC9E06"/>
    <a:srgbClr val="C26F00"/>
    <a:srgbClr val="C2A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03" autoAdjust="0"/>
    <p:restoredTop sz="88710" autoAdjust="0"/>
  </p:normalViewPr>
  <p:slideViewPr>
    <p:cSldViewPr>
      <p:cViewPr>
        <p:scale>
          <a:sx n="72" d="100"/>
          <a:sy n="72" d="100"/>
        </p:scale>
        <p:origin x="-1188" y="-54"/>
      </p:cViewPr>
      <p:guideLst>
        <p:guide orient="horz" pos="2160"/>
        <p:guide pos="2880"/>
      </p:guideLst>
    </p:cSldViewPr>
  </p:slideViewPr>
  <p:outlineViewPr>
    <p:cViewPr>
      <p:scale>
        <a:sx n="33" d="100"/>
        <a:sy n="33" d="100"/>
      </p:scale>
      <p:origin x="0" y="0"/>
    </p:cViewPr>
    <p:sldLst>
      <p:sld r:id="rId1" collapse="1"/>
    </p:sldLst>
  </p:outlineViewPr>
  <p:notesTextViewPr>
    <p:cViewPr>
      <p:scale>
        <a:sx n="75" d="100"/>
        <a:sy n="75" d="100"/>
      </p:scale>
      <p:origin x="0" y="0"/>
    </p:cViewPr>
  </p:notesTextViewPr>
  <p:notesViewPr>
    <p:cSldViewPr>
      <p:cViewPr>
        <p:scale>
          <a:sx n="200" d="100"/>
          <a:sy n="200" d="100"/>
        </p:scale>
        <p:origin x="-58" y="-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99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en-US"/>
          </a:p>
        </p:txBody>
      </p:sp>
      <p:sp>
        <p:nvSpPr>
          <p:cNvPr id="2099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099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99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en-US"/>
          </a:p>
        </p:txBody>
      </p:sp>
      <p:sp>
        <p:nvSpPr>
          <p:cNvPr id="2099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3DD42E41-C3A2-4DE9-8147-CB9377EC48EA}" type="slidenum">
              <a:rPr lang="en-US"/>
              <a:pPr>
                <a:defRPr/>
              </a:pPr>
              <a:t>‹#›</a:t>
            </a:fld>
            <a:endParaRPr lang="en-US" dirty="0"/>
          </a:p>
        </p:txBody>
      </p:sp>
    </p:spTree>
    <p:extLst>
      <p:ext uri="{BB962C8B-B14F-4D97-AF65-F5344CB8AC3E}">
        <p14:creationId xmlns:p14="http://schemas.microsoft.com/office/powerpoint/2010/main" val="1310514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noChangeArrowheads="1"/>
          </p:cNvSpPr>
          <p:nvPr>
            <p:ph type="sldNum" sz="quarter" idx="5"/>
          </p:nvPr>
        </p:nvSpPr>
        <p:spPr>
          <a:noFill/>
        </p:spPr>
        <p:txBody>
          <a:bodyPr/>
          <a:lstStyle/>
          <a:p>
            <a:fld id="{AE3ACBB6-B9C7-413B-8828-FBE65C2F4612}" type="slidenum">
              <a:rPr lang="en-US" smtClean="0"/>
              <a:pPr/>
              <a:t>1</a:t>
            </a:fld>
            <a:endParaRPr lang="en-US"/>
          </a:p>
        </p:txBody>
      </p:sp>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1376028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a:ln/>
        </p:spPr>
      </p:sp>
      <p:sp>
        <p:nvSpPr>
          <p:cNvPr id="38914" name="Notes Placeholder 2"/>
          <p:cNvSpPr>
            <a:spLocks noGrp="1"/>
          </p:cNvSpPr>
          <p:nvPr>
            <p:ph type="body" idx="1"/>
          </p:nvPr>
        </p:nvSpPr>
        <p:spPr>
          <a:noFill/>
          <a:ln/>
        </p:spPr>
        <p:txBody>
          <a:bodyPr/>
          <a:lstStyle/>
          <a:p>
            <a:r>
              <a:rPr lang="en-US" dirty="0"/>
              <a:t>The six Field Events are listed on the next slide.</a:t>
            </a:r>
          </a:p>
          <a:p>
            <a:endParaRPr lang="en-US" dirty="0"/>
          </a:p>
          <a:p>
            <a:r>
              <a:rPr lang="en-US" dirty="0"/>
              <a:t>Encourage</a:t>
            </a:r>
            <a:r>
              <a:rPr lang="en-US" baseline="0" dirty="0"/>
              <a:t> competing in the Running Long Jump before Opening Ceremonies.  The line later in the day is long.</a:t>
            </a:r>
            <a:endParaRPr lang="en-US" dirty="0"/>
          </a:p>
        </p:txBody>
      </p:sp>
      <p:sp>
        <p:nvSpPr>
          <p:cNvPr id="38915" name="Slide Number Placeholder 3"/>
          <p:cNvSpPr>
            <a:spLocks noGrp="1"/>
          </p:cNvSpPr>
          <p:nvPr>
            <p:ph type="sldNum" sz="quarter" idx="5"/>
          </p:nvPr>
        </p:nvSpPr>
        <p:spPr>
          <a:noFill/>
        </p:spPr>
        <p:txBody>
          <a:bodyPr/>
          <a:lstStyle/>
          <a:p>
            <a:fld id="{A18F6545-C63E-43C3-9958-9D2C075F238E}" type="slidenum">
              <a:rPr lang="en-US" smtClean="0"/>
              <a:pPr/>
              <a:t>11</a:t>
            </a:fld>
            <a:endParaRPr lang="en-US"/>
          </a:p>
        </p:txBody>
      </p:sp>
    </p:spTree>
    <p:extLst>
      <p:ext uri="{BB962C8B-B14F-4D97-AF65-F5344CB8AC3E}">
        <p14:creationId xmlns:p14="http://schemas.microsoft.com/office/powerpoint/2010/main" val="2232941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a:ln/>
        </p:spPr>
      </p:sp>
      <p:sp>
        <p:nvSpPr>
          <p:cNvPr id="40962" name="Notes Placeholder 2"/>
          <p:cNvSpPr>
            <a:spLocks noGrp="1"/>
          </p:cNvSpPr>
          <p:nvPr>
            <p:ph type="body" idx="1"/>
          </p:nvPr>
        </p:nvSpPr>
        <p:spPr>
          <a:noFill/>
          <a:ln/>
        </p:spPr>
        <p:txBody>
          <a:bodyPr/>
          <a:lstStyle/>
          <a:p>
            <a:endParaRPr lang="en-US"/>
          </a:p>
        </p:txBody>
      </p:sp>
      <p:sp>
        <p:nvSpPr>
          <p:cNvPr id="40963" name="Slide Number Placeholder 3"/>
          <p:cNvSpPr>
            <a:spLocks noGrp="1"/>
          </p:cNvSpPr>
          <p:nvPr>
            <p:ph type="sldNum" sz="quarter" idx="5"/>
          </p:nvPr>
        </p:nvSpPr>
        <p:spPr>
          <a:noFill/>
        </p:spPr>
        <p:txBody>
          <a:bodyPr/>
          <a:lstStyle/>
          <a:p>
            <a:fld id="{8AD5D32D-4531-4A5C-869D-E7861ACF2507}" type="slidenum">
              <a:rPr lang="en-US" smtClean="0"/>
              <a:pPr/>
              <a:t>12</a:t>
            </a:fld>
            <a:endParaRPr lang="en-US"/>
          </a:p>
        </p:txBody>
      </p:sp>
    </p:spTree>
    <p:extLst>
      <p:ext uri="{BB962C8B-B14F-4D97-AF65-F5344CB8AC3E}">
        <p14:creationId xmlns:p14="http://schemas.microsoft.com/office/powerpoint/2010/main" val="3789948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buFont typeface="Arial" pitchFamily="34" charset="0"/>
              <a:buChar char="•"/>
              <a:defRPr/>
            </a:pPr>
            <a:r>
              <a:rPr lang="en-US" dirty="0"/>
              <a:t>  The corner signs are located along the fence near the starting line of each corner.</a:t>
            </a:r>
          </a:p>
          <a:p>
            <a:pPr>
              <a:buFont typeface="Arial" pitchFamily="34" charset="0"/>
              <a:buChar char="•"/>
              <a:defRPr/>
            </a:pPr>
            <a:r>
              <a:rPr lang="en-US" dirty="0"/>
              <a:t>  The picture is an example of the Green Corner sign.  </a:t>
            </a:r>
          </a:p>
          <a:p>
            <a:pPr lvl="1">
              <a:buFont typeface="Courier New" pitchFamily="49" charset="0"/>
              <a:buChar char="o"/>
              <a:defRPr/>
            </a:pPr>
            <a:r>
              <a:rPr lang="en-US" dirty="0"/>
              <a:t>  For the 50 M Dash Older there are 2 Male Heats and 1 Female Heat</a:t>
            </a:r>
          </a:p>
          <a:p>
            <a:pPr lvl="1">
              <a:buFont typeface="Courier New" pitchFamily="49" charset="0"/>
              <a:buChar char="o"/>
              <a:defRPr/>
            </a:pPr>
            <a:r>
              <a:rPr lang="en-US" dirty="0"/>
              <a:t>  The arrow is pointing to the yellow markers that indicate the current heats that they are in the process of running. In this example, the Green Corner are on the 50 M Dash Youth Events. There are 13 Male Heats and 6 Female Heats.  </a:t>
            </a:r>
          </a:p>
          <a:p>
            <a:pPr>
              <a:buFont typeface="Arial" pitchFamily="34" charset="0"/>
              <a:buChar char="•"/>
              <a:defRPr/>
            </a:pPr>
            <a:r>
              <a:rPr lang="en-US" dirty="0"/>
              <a:t>  Use the buddy card and the corner signs to help figure out a plan for the day.  Before Opening Ceremonies, go to each corner sign for the events to figure out when to do your field events.  In our example, James is participating in the following events:</a:t>
            </a:r>
          </a:p>
          <a:p>
            <a:pPr lvl="1">
              <a:buFont typeface="Courier New" pitchFamily="49" charset="0"/>
              <a:buChar char="o"/>
              <a:defRPr/>
            </a:pPr>
            <a:r>
              <a:rPr lang="en-US" dirty="0"/>
              <a:t>100 M Dash Male Senior Heat 4 - Yellow Corner</a:t>
            </a:r>
          </a:p>
          <a:p>
            <a:pPr lvl="1">
              <a:buFont typeface="Courier New" pitchFamily="49" charset="0"/>
              <a:buChar char="o"/>
              <a:defRPr/>
            </a:pPr>
            <a:r>
              <a:rPr lang="en-US" dirty="0"/>
              <a:t> 200 M Run Male Senior Heat 6 – Green Corner</a:t>
            </a:r>
          </a:p>
          <a:p>
            <a:pPr lvl="1">
              <a:buFont typeface="Courier New" pitchFamily="49" charset="0"/>
              <a:buChar char="o"/>
              <a:defRPr/>
            </a:pPr>
            <a:r>
              <a:rPr lang="en-US" dirty="0"/>
              <a:t> Running Long Jump</a:t>
            </a:r>
          </a:p>
          <a:p>
            <a:pPr>
              <a:buFont typeface="Arial" pitchFamily="34" charset="0"/>
              <a:buChar char="•"/>
              <a:defRPr/>
            </a:pPr>
            <a:r>
              <a:rPr lang="en-US" dirty="0"/>
              <a:t> Lets say James just finished his first event of 100M Dash.  When you and James come over to the green corner, it indicates that they need to finish the 50 M Dash Youth Events and there three 200M Run Events before they start the 200M Run Senior Events.  If the green corner is on 50M Dash Youth events, there should be enough time for the athlete to participate in the Running Long Jump before the 200M Run Senior Events start.</a:t>
            </a:r>
          </a:p>
          <a:p>
            <a:pPr>
              <a:buFont typeface="Arial" pitchFamily="34" charset="0"/>
              <a:buChar char="•"/>
              <a:defRPr/>
            </a:pPr>
            <a:endParaRPr lang="en-US" dirty="0"/>
          </a:p>
          <a:p>
            <a:pPr>
              <a:defRPr/>
            </a:pPr>
            <a:endParaRPr lang="en-US" dirty="0"/>
          </a:p>
        </p:txBody>
      </p:sp>
      <p:sp>
        <p:nvSpPr>
          <p:cNvPr id="43011" name="Slide Number Placeholder 3"/>
          <p:cNvSpPr>
            <a:spLocks noGrp="1"/>
          </p:cNvSpPr>
          <p:nvPr>
            <p:ph type="sldNum" sz="quarter" idx="5"/>
          </p:nvPr>
        </p:nvSpPr>
        <p:spPr>
          <a:noFill/>
        </p:spPr>
        <p:txBody>
          <a:bodyPr/>
          <a:lstStyle/>
          <a:p>
            <a:fld id="{30663204-FF7D-42E4-8B4A-926AB33ECC29}" type="slidenum">
              <a:rPr lang="en-US" smtClean="0"/>
              <a:pPr/>
              <a:t>13</a:t>
            </a:fld>
            <a:endParaRPr lang="en-US"/>
          </a:p>
        </p:txBody>
      </p:sp>
    </p:spTree>
    <p:extLst>
      <p:ext uri="{BB962C8B-B14F-4D97-AF65-F5344CB8AC3E}">
        <p14:creationId xmlns:p14="http://schemas.microsoft.com/office/powerpoint/2010/main" val="1002077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p:spPr>
        <p:txBody>
          <a:bodyPr/>
          <a:lstStyle/>
          <a:p>
            <a:fld id="{DD9CD397-A5D1-4A5D-A2A5-604069B4BDAC}" type="slidenum">
              <a:rPr lang="en-US" smtClean="0"/>
              <a:pPr/>
              <a:t>14</a:t>
            </a:fld>
            <a:endParaRPr lang="en-US"/>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marL="228600" indent="-228600" eaLnBrk="1" hangingPunct="1">
              <a:buFontTx/>
              <a:buChar char="•"/>
            </a:pPr>
            <a:r>
              <a:rPr lang="en-US"/>
              <a:t>If you know anything about Track and Field, pass on your knowledge.</a:t>
            </a:r>
          </a:p>
          <a:p>
            <a:pPr marL="228600" indent="-228600" eaLnBrk="1" hangingPunct="1">
              <a:buFontTx/>
              <a:buChar char="•"/>
            </a:pPr>
            <a:r>
              <a:rPr lang="en-US" b="1"/>
              <a:t>Make sure your athlete is on time for track events</a:t>
            </a:r>
            <a:r>
              <a:rPr lang="en-US"/>
              <a:t>.  If the athlete misses their track event, they will run in a heat together after all other heats, only if time permits.  Only participation ribbons will be awarded for these athletes, which will disqualify the athlete from state competition. </a:t>
            </a:r>
          </a:p>
          <a:p>
            <a:pPr marL="228600" indent="-228600" eaLnBrk="1" hangingPunct="1">
              <a:buFontTx/>
              <a:buChar char="•"/>
            </a:pPr>
            <a:r>
              <a:rPr lang="en-US"/>
              <a:t>The track events have starting times, where the field events do not.  </a:t>
            </a:r>
            <a:r>
              <a:rPr lang="en-US" b="1"/>
              <a:t>So, be on time for track events!</a:t>
            </a:r>
            <a:r>
              <a:rPr lang="en-US"/>
              <a:t> If the Athlete has an extenuating circumstance such as the athlete needs a whistle start, please inform the Assistant Stager when checking in for the race.  Athletes can participate in field events whenever time permits. </a:t>
            </a:r>
          </a:p>
          <a:p>
            <a:pPr marL="228600" indent="-228600" eaLnBrk="1" hangingPunct="1">
              <a:buFontTx/>
              <a:buChar char="•"/>
            </a:pPr>
            <a:r>
              <a:rPr lang="en-US"/>
              <a:t>Staging – after your athlete is staged for an event, walk down along the side of the track so you can cheer your athlete as they run down the track to the finish line.</a:t>
            </a:r>
          </a:p>
        </p:txBody>
      </p:sp>
    </p:spTree>
    <p:extLst>
      <p:ext uri="{BB962C8B-B14F-4D97-AF65-F5344CB8AC3E}">
        <p14:creationId xmlns:p14="http://schemas.microsoft.com/office/powerpoint/2010/main" val="635325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p:spPr>
        <p:txBody>
          <a:bodyPr/>
          <a:lstStyle/>
          <a:p>
            <a:fld id="{65582BD3-114B-4DFA-A9CE-A3493968CB1A}" type="slidenum">
              <a:rPr lang="en-US" smtClean="0"/>
              <a:pPr/>
              <a:t>15</a:t>
            </a:fld>
            <a:endParaRPr lang="en-US"/>
          </a:p>
        </p:txBody>
      </p:sp>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495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p:spPr>
        <p:txBody>
          <a:bodyPr/>
          <a:lstStyle/>
          <a:p>
            <a:fld id="{5459B388-7D38-4575-B0C6-55394DB24CD8}" type="slidenum">
              <a:rPr lang="en-US" smtClean="0"/>
              <a:pPr/>
              <a:t>16</a:t>
            </a:fld>
            <a:endParaRPr lang="en-US"/>
          </a:p>
        </p:txBody>
      </p:sp>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p:spPr>
        <p:txBody>
          <a:bodyPr/>
          <a:lstStyle/>
          <a:p>
            <a:pPr marL="228600" indent="-228600" eaLnBrk="1" hangingPunct="1">
              <a:buFontTx/>
              <a:buChar char="•"/>
            </a:pPr>
            <a:r>
              <a:rPr lang="en-US" dirty="0"/>
              <a:t>Lunch is supplied for you and your athlete.</a:t>
            </a:r>
          </a:p>
          <a:p>
            <a:pPr marL="228600" indent="-228600" eaLnBrk="1" hangingPunct="1">
              <a:buFontTx/>
              <a:buChar char="•"/>
            </a:pPr>
            <a:r>
              <a:rPr lang="en-US" dirty="0"/>
              <a:t>Lunch contains sandwich (turkey or ham), chips, cookies, and a drink.  </a:t>
            </a:r>
            <a:r>
              <a:rPr lang="en-US" b="1" dirty="0"/>
              <a:t>If you have dietary needs and cannot eat the lunch provided, we suggest that you pack your lunch for the day.  </a:t>
            </a:r>
          </a:p>
          <a:p>
            <a:pPr marL="228600" indent="-228600" eaLnBrk="1" hangingPunct="1">
              <a:buFontTx/>
              <a:buChar char="•"/>
            </a:pPr>
            <a:r>
              <a:rPr lang="en-US" dirty="0"/>
              <a:t>Eat lunch with your athlete.  Lunches will be available in the Meal Tent in the upper corner of parking lot and in the Wrestling Room for the swimmers, and at Anderson field for Wheelchair athletes after 11:30.  Only 1 lunch is available for you, and 1 for your athlete.  Do not take extra’s.  Prioritize your activities and lunch so that it does not interfere with the track events. </a:t>
            </a:r>
          </a:p>
          <a:p>
            <a:pPr marL="228600" indent="-228600" eaLnBrk="1" hangingPunct="1">
              <a:buFontTx/>
              <a:buChar char="•"/>
            </a:pPr>
            <a:r>
              <a:rPr lang="en-US" dirty="0"/>
              <a:t>There is food available to buy at the Falcon Hut. If you do not want the lunch provided feel free to bring money or pack your own lunch.</a:t>
            </a:r>
          </a:p>
          <a:p>
            <a:pPr marL="228600" indent="-228600" eaLnBrk="1" hangingPunct="1">
              <a:buFontTx/>
              <a:buChar char="•"/>
            </a:pPr>
            <a:r>
              <a:rPr lang="en-US" dirty="0"/>
              <a:t>Do not to buy the athlete any food, even if they plead with you…..athletes can try to con you into believing they NEED it.  The provided lunch, water and tea provided is just fine. They do not need a soda or a burger  - no matter how much they try to convince you they need it. </a:t>
            </a:r>
          </a:p>
          <a:p>
            <a:pPr marL="228600" indent="-228600" eaLnBrk="1" hangingPunct="1">
              <a:buFontTx/>
              <a:buChar char="•"/>
            </a:pPr>
            <a:r>
              <a:rPr lang="en-US" dirty="0"/>
              <a:t>On hot days, encourage your athlete and yourself to drink water to remain hydrated.</a:t>
            </a:r>
          </a:p>
        </p:txBody>
      </p:sp>
    </p:spTree>
    <p:extLst>
      <p:ext uri="{BB962C8B-B14F-4D97-AF65-F5344CB8AC3E}">
        <p14:creationId xmlns:p14="http://schemas.microsoft.com/office/powerpoint/2010/main" val="3762219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7"/>
          <p:cNvSpPr>
            <a:spLocks noGrp="1" noChangeArrowheads="1"/>
          </p:cNvSpPr>
          <p:nvPr>
            <p:ph type="sldNum" sz="quarter" idx="5"/>
          </p:nvPr>
        </p:nvSpPr>
        <p:spPr>
          <a:noFill/>
        </p:spPr>
        <p:txBody>
          <a:bodyPr/>
          <a:lstStyle/>
          <a:p>
            <a:fld id="{47075C02-F3CB-4628-8BAF-EC16C565A3D8}" type="slidenum">
              <a:rPr lang="en-US" smtClean="0"/>
              <a:pPr/>
              <a:t>17</a:t>
            </a:fld>
            <a:endParaRPr lang="en-US"/>
          </a:p>
        </p:txBody>
      </p:sp>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marL="228600" indent="-228600" eaLnBrk="1" hangingPunct="1"/>
            <a:r>
              <a:rPr lang="en-US" dirty="0"/>
              <a:t>*Olympic</a:t>
            </a:r>
            <a:r>
              <a:rPr lang="en-US" baseline="0" dirty="0"/>
              <a:t> Village athletes will receive a number that they can put on the front</a:t>
            </a:r>
          </a:p>
          <a:p>
            <a:pPr marL="228600" indent="-228600" eaLnBrk="1" hangingPunct="1"/>
            <a:endParaRPr lang="en-US" dirty="0"/>
          </a:p>
          <a:p>
            <a:pPr marL="228600" indent="-228600" eaLnBrk="1" hangingPunct="1"/>
            <a:r>
              <a:rPr lang="en-US" dirty="0"/>
              <a:t>If the Buddy Card indicates the Athlete is registered as “Olympic Village,” this means that your athlete is too young to participate in the </a:t>
            </a:r>
          </a:p>
          <a:p>
            <a:pPr marL="228600" indent="-228600" eaLnBrk="1" hangingPunct="1"/>
            <a:r>
              <a:rPr lang="en-US" dirty="0"/>
              <a:t>Track, Field, or Swimming events.   As a buddy, you and the athlete may attend Opening Ceremonies, cheer for the athletes running races,</a:t>
            </a:r>
          </a:p>
          <a:p>
            <a:pPr marL="228600" indent="-228600" eaLnBrk="1" hangingPunct="1"/>
            <a:r>
              <a:rPr lang="en-US" dirty="0"/>
              <a:t>and participate in the activities in Olympic Village. </a:t>
            </a:r>
          </a:p>
          <a:p>
            <a:pPr marL="228600" indent="-228600" eaLnBrk="1" hangingPunct="1"/>
            <a:endParaRPr lang="en-US" dirty="0"/>
          </a:p>
        </p:txBody>
      </p:sp>
    </p:spTree>
    <p:extLst>
      <p:ext uri="{BB962C8B-B14F-4D97-AF65-F5344CB8AC3E}">
        <p14:creationId xmlns:p14="http://schemas.microsoft.com/office/powerpoint/2010/main" val="3615293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7"/>
          <p:cNvSpPr>
            <a:spLocks noGrp="1" noChangeArrowheads="1"/>
          </p:cNvSpPr>
          <p:nvPr>
            <p:ph type="sldNum" sz="quarter" idx="5"/>
          </p:nvPr>
        </p:nvSpPr>
        <p:spPr>
          <a:noFill/>
        </p:spPr>
        <p:txBody>
          <a:bodyPr/>
          <a:lstStyle/>
          <a:p>
            <a:fld id="{7F9E2FC9-774F-4470-8F80-F176016FE1F2}" type="slidenum">
              <a:rPr lang="en-US" smtClean="0"/>
              <a:pPr/>
              <a:t>18</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noFill/>
          <a:ln/>
        </p:spPr>
        <p:txBody>
          <a:bodyPr/>
          <a:lstStyle/>
          <a:p>
            <a:pPr eaLnBrk="1" hangingPunct="1"/>
            <a:r>
              <a:rPr lang="en-US"/>
              <a:t>Olympic Village Athlete</a:t>
            </a:r>
          </a:p>
        </p:txBody>
      </p:sp>
    </p:spTree>
    <p:extLst>
      <p:ext uri="{BB962C8B-B14F-4D97-AF65-F5344CB8AC3E}">
        <p14:creationId xmlns:p14="http://schemas.microsoft.com/office/powerpoint/2010/main" val="1594622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a:ln/>
        </p:spPr>
      </p:sp>
      <p:sp>
        <p:nvSpPr>
          <p:cNvPr id="61442" name="Notes Placeholder 2"/>
          <p:cNvSpPr>
            <a:spLocks noGrp="1"/>
          </p:cNvSpPr>
          <p:nvPr>
            <p:ph type="body" idx="1"/>
          </p:nvPr>
        </p:nvSpPr>
        <p:spPr>
          <a:noFill/>
          <a:ln/>
        </p:spPr>
        <p:txBody>
          <a:bodyPr/>
          <a:lstStyle/>
          <a:p>
            <a:endParaRPr lang="en-US"/>
          </a:p>
        </p:txBody>
      </p:sp>
      <p:sp>
        <p:nvSpPr>
          <p:cNvPr id="61443" name="Slide Number Placeholder 3"/>
          <p:cNvSpPr>
            <a:spLocks noGrp="1"/>
          </p:cNvSpPr>
          <p:nvPr>
            <p:ph type="sldNum" sz="quarter" idx="5"/>
          </p:nvPr>
        </p:nvSpPr>
        <p:spPr>
          <a:noFill/>
        </p:spPr>
        <p:txBody>
          <a:bodyPr/>
          <a:lstStyle/>
          <a:p>
            <a:fld id="{22B1A94B-CDE5-4B3E-AF03-81D599C5B6B7}" type="slidenum">
              <a:rPr lang="en-US" smtClean="0"/>
              <a:pPr/>
              <a:t>19</a:t>
            </a:fld>
            <a:endParaRPr lang="en-US"/>
          </a:p>
        </p:txBody>
      </p:sp>
    </p:spTree>
    <p:extLst>
      <p:ext uri="{BB962C8B-B14F-4D97-AF65-F5344CB8AC3E}">
        <p14:creationId xmlns:p14="http://schemas.microsoft.com/office/powerpoint/2010/main" val="6931201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a:ln/>
        </p:spPr>
      </p:sp>
      <p:sp>
        <p:nvSpPr>
          <p:cNvPr id="64514" name="Notes Placeholder 2"/>
          <p:cNvSpPr>
            <a:spLocks noGrp="1"/>
          </p:cNvSpPr>
          <p:nvPr>
            <p:ph type="body" idx="1"/>
          </p:nvPr>
        </p:nvSpPr>
        <p:spPr>
          <a:noFill/>
          <a:ln/>
        </p:spPr>
        <p:txBody>
          <a:bodyPr/>
          <a:lstStyle/>
          <a:p>
            <a:endParaRPr lang="en-US"/>
          </a:p>
        </p:txBody>
      </p:sp>
      <p:sp>
        <p:nvSpPr>
          <p:cNvPr id="64515" name="Slide Number Placeholder 3"/>
          <p:cNvSpPr>
            <a:spLocks noGrp="1"/>
          </p:cNvSpPr>
          <p:nvPr>
            <p:ph type="sldNum" sz="quarter" idx="5"/>
          </p:nvPr>
        </p:nvSpPr>
        <p:spPr>
          <a:noFill/>
        </p:spPr>
        <p:txBody>
          <a:bodyPr/>
          <a:lstStyle/>
          <a:p>
            <a:fld id="{9F36EE14-DB12-450C-900E-281017EA3F5B}" type="slidenum">
              <a:rPr lang="en-US" smtClean="0"/>
              <a:pPr/>
              <a:t>21</a:t>
            </a:fld>
            <a:endParaRPr lang="en-US"/>
          </a:p>
        </p:txBody>
      </p:sp>
    </p:spTree>
    <p:extLst>
      <p:ext uri="{BB962C8B-B14F-4D97-AF65-F5344CB8AC3E}">
        <p14:creationId xmlns:p14="http://schemas.microsoft.com/office/powerpoint/2010/main" val="2930020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p:spPr>
        <p:txBody>
          <a:bodyPr/>
          <a:lstStyle/>
          <a:p>
            <a:fld id="{622793F3-AB33-4901-8800-515E90DD4A6E}" type="slidenum">
              <a:rPr lang="en-US" smtClean="0"/>
              <a:pPr/>
              <a:t>2</a:t>
            </a:fld>
            <a:endParaRPr lang="en-US"/>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p:spPr>
        <p:txBody>
          <a:bodyPr/>
          <a:lstStyle/>
          <a:p>
            <a:pPr eaLnBrk="1" hangingPunct="1"/>
            <a:r>
              <a:rPr lang="en-US" dirty="0"/>
              <a:t>Water is available in the orange Gatorade coolers at the First Aid stations.  There are 4 First Aid stations at the track, 1 at the Softball Throw, and 1 in Olympic Village.  It is recommended for you to bring a bottle water for yourself and your athlete to start off the day.  If it is a hot day, </a:t>
            </a:r>
            <a:r>
              <a:rPr lang="en-US" b="1" dirty="0"/>
              <a:t>please encourage your athlete to drink water.</a:t>
            </a:r>
            <a:r>
              <a:rPr lang="en-US" dirty="0"/>
              <a:t> </a:t>
            </a:r>
          </a:p>
        </p:txBody>
      </p:sp>
    </p:spTree>
    <p:extLst>
      <p:ext uri="{BB962C8B-B14F-4D97-AF65-F5344CB8AC3E}">
        <p14:creationId xmlns:p14="http://schemas.microsoft.com/office/powerpoint/2010/main" val="2177749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p:spPr>
        <p:txBody>
          <a:bodyPr/>
          <a:lstStyle/>
          <a:p>
            <a:fld id="{8C8B30A1-6957-4CB1-BCE4-585400DA509A}" type="slidenum">
              <a:rPr lang="en-US" smtClean="0"/>
              <a:pPr/>
              <a:t>22</a:t>
            </a:fld>
            <a:endParaRPr lang="en-US"/>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5516282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Forget your ID</a:t>
            </a:r>
          </a:p>
        </p:txBody>
      </p:sp>
      <p:sp>
        <p:nvSpPr>
          <p:cNvPr id="4" name="Slide Number Placeholder 3"/>
          <p:cNvSpPr>
            <a:spLocks noGrp="1"/>
          </p:cNvSpPr>
          <p:nvPr>
            <p:ph type="sldNum" sz="quarter" idx="10"/>
          </p:nvPr>
        </p:nvSpPr>
        <p:spPr/>
        <p:txBody>
          <a:bodyPr/>
          <a:lstStyle/>
          <a:p>
            <a:pPr>
              <a:defRPr/>
            </a:pPr>
            <a:fld id="{3DD42E41-C3A2-4DE9-8147-CB9377EC48EA}" type="slidenum">
              <a:rPr lang="en-US" smtClean="0"/>
              <a:pPr>
                <a:defRPr/>
              </a:pPr>
              <a:t>23</a:t>
            </a:fld>
            <a:endParaRPr lang="en-US" dirty="0"/>
          </a:p>
        </p:txBody>
      </p:sp>
    </p:spTree>
    <p:extLst>
      <p:ext uri="{BB962C8B-B14F-4D97-AF65-F5344CB8AC3E}">
        <p14:creationId xmlns:p14="http://schemas.microsoft.com/office/powerpoint/2010/main" val="193441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p:spPr>
        <p:txBody>
          <a:bodyPr/>
          <a:lstStyle/>
          <a:p>
            <a:fld id="{2E81E96A-1669-4C62-8228-19E2CEDB313B}" type="slidenum">
              <a:rPr lang="en-US" smtClean="0"/>
              <a:pPr/>
              <a:t>3</a:t>
            </a:fld>
            <a:endParaRPr lang="en-US"/>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p:spPr>
        <p:txBody>
          <a:bodyPr/>
          <a:lstStyle/>
          <a:p>
            <a:pPr marL="228600" indent="-228600" eaLnBrk="1" hangingPunct="1"/>
            <a:r>
              <a:rPr lang="en-US" dirty="0"/>
              <a:t>There are several locations to get your questions answered: </a:t>
            </a:r>
          </a:p>
          <a:p>
            <a:pPr marL="228600" indent="-228600" eaLnBrk="1" hangingPunct="1">
              <a:buFontTx/>
              <a:buChar char="•"/>
            </a:pPr>
            <a:r>
              <a:rPr lang="en-US" dirty="0"/>
              <a:t>At the Information Table located at the center of the track field </a:t>
            </a:r>
          </a:p>
          <a:p>
            <a:pPr marL="228600" indent="-228600" eaLnBrk="1" hangingPunct="1">
              <a:buFontTx/>
              <a:buChar char="•"/>
            </a:pPr>
            <a:r>
              <a:rPr lang="en-US" dirty="0"/>
              <a:t>At the Information Table located on Anderson Field</a:t>
            </a:r>
          </a:p>
          <a:p>
            <a:pPr marL="228600" indent="-228600" eaLnBrk="1" hangingPunct="1">
              <a:buFontTx/>
              <a:buChar char="•"/>
            </a:pPr>
            <a:r>
              <a:rPr lang="en-US" dirty="0"/>
              <a:t>At the Information Tent located in Olympic Village </a:t>
            </a:r>
          </a:p>
          <a:p>
            <a:pPr marL="228600" indent="-228600" eaLnBrk="1" hangingPunct="1">
              <a:buFontTx/>
              <a:buChar char="•"/>
            </a:pPr>
            <a:r>
              <a:rPr lang="en-US" dirty="0"/>
              <a:t>Management Team members in Maroon T-shirts or sweatshirts. </a:t>
            </a:r>
            <a:endParaRPr lang="en-US" b="1" dirty="0"/>
          </a:p>
        </p:txBody>
      </p:sp>
    </p:spTree>
    <p:extLst>
      <p:ext uri="{BB962C8B-B14F-4D97-AF65-F5344CB8AC3E}">
        <p14:creationId xmlns:p14="http://schemas.microsoft.com/office/powerpoint/2010/main" val="900765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p:spPr>
        <p:txBody>
          <a:bodyPr/>
          <a:lstStyle/>
          <a:p>
            <a:fld id="{3627BD95-F9DA-422E-8B6D-BE724FB5970E}" type="slidenum">
              <a:rPr lang="en-US" smtClean="0"/>
              <a:pPr/>
              <a:t>4</a:t>
            </a:fld>
            <a:endParaRPr lang="en-US"/>
          </a:p>
        </p:txBody>
      </p:sp>
      <p:sp>
        <p:nvSpPr>
          <p:cNvPr id="27650"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ln/>
          <a:extLst/>
        </p:spPr>
        <p:txBody>
          <a:bodyPr/>
          <a:lstStyle/>
          <a:p>
            <a:pPr marL="228600" indent="-228600" eaLnBrk="1" hangingPunct="1">
              <a:defRPr/>
            </a:pPr>
            <a:r>
              <a:rPr lang="en-US" sz="2000" dirty="0">
                <a:latin typeface="+mj-lt"/>
              </a:rPr>
              <a:t>Prior to taking your athlete for the day, it is </a:t>
            </a:r>
            <a:r>
              <a:rPr lang="en-US" sz="2000" b="1" dirty="0">
                <a:latin typeface="+mj-lt"/>
              </a:rPr>
              <a:t>important</a:t>
            </a:r>
            <a:r>
              <a:rPr lang="en-US" sz="2000" dirty="0">
                <a:latin typeface="+mj-lt"/>
              </a:rPr>
              <a:t> to meet the teacher to find out:</a:t>
            </a:r>
          </a:p>
          <a:p>
            <a:pPr marL="228600" indent="-228600" eaLnBrk="1" hangingPunct="1">
              <a:buFontTx/>
              <a:buAutoNum type="arabicPeriod"/>
              <a:defRPr/>
            </a:pPr>
            <a:r>
              <a:rPr lang="en-US" sz="2000" dirty="0">
                <a:latin typeface="+mj-lt"/>
              </a:rPr>
              <a:t>Where the teacher will be for the day</a:t>
            </a:r>
          </a:p>
          <a:p>
            <a:pPr marL="228600" indent="-228600" eaLnBrk="1" hangingPunct="1">
              <a:buFontTx/>
              <a:buAutoNum type="arabicPeriod"/>
              <a:defRPr/>
            </a:pPr>
            <a:r>
              <a:rPr lang="en-US" sz="2000" dirty="0">
                <a:latin typeface="+mj-lt"/>
              </a:rPr>
              <a:t>What time will they be leaving and the location to meet at the end of the day</a:t>
            </a:r>
          </a:p>
          <a:p>
            <a:pPr marL="228600" indent="-228600" eaLnBrk="1" hangingPunct="1">
              <a:buFontTx/>
              <a:buAutoNum type="arabicPeriod"/>
              <a:defRPr/>
            </a:pPr>
            <a:r>
              <a:rPr lang="en-US" sz="2000" dirty="0">
                <a:latin typeface="+mj-lt"/>
              </a:rPr>
              <a:t>If the teacher plans to have the students meet in a certain area to have lunch together.</a:t>
            </a:r>
          </a:p>
          <a:p>
            <a:pPr marL="228600" indent="-228600" eaLnBrk="1" hangingPunct="1">
              <a:defRPr/>
            </a:pPr>
            <a:endParaRPr lang="en-US" sz="2000" b="1" dirty="0">
              <a:latin typeface="+mj-lt"/>
            </a:endParaRPr>
          </a:p>
          <a:p>
            <a:pPr marL="228600" indent="-228600" eaLnBrk="1" hangingPunct="1">
              <a:defRPr/>
            </a:pPr>
            <a:r>
              <a:rPr lang="en-US" sz="2000" dirty="0">
                <a:latin typeface="+mj-lt"/>
              </a:rPr>
              <a:t>If you have an adult athlete please ask their chaperone for a meeting place.</a:t>
            </a:r>
          </a:p>
          <a:p>
            <a:pPr marL="228600" indent="-228600" eaLnBrk="1" hangingPunct="1">
              <a:defRPr/>
            </a:pPr>
            <a:endParaRPr lang="en-US" dirty="0"/>
          </a:p>
          <a:p>
            <a:pPr marL="228600" indent="-228600" eaLnBrk="1" hangingPunct="1">
              <a:defRPr/>
            </a:pPr>
            <a:r>
              <a:rPr lang="en-US" dirty="0"/>
              <a:t>If the athlete is having a bad day, find the teacher or caregiver to turn the athlete over to them for the day.   It’s not YOUR responsibility if </a:t>
            </a:r>
          </a:p>
          <a:p>
            <a:pPr marL="228600" indent="-228600" eaLnBrk="1" hangingPunct="1">
              <a:defRPr/>
            </a:pPr>
            <a:r>
              <a:rPr lang="en-US" dirty="0"/>
              <a:t>the athlete is having a bad day. Sometimes a few words from the teacher or caregiver will give them the encouragement needed to enjoy the</a:t>
            </a:r>
          </a:p>
          <a:p>
            <a:pPr marL="228600" indent="-228600" eaLnBrk="1" hangingPunct="1">
              <a:defRPr/>
            </a:pPr>
            <a:r>
              <a:rPr lang="en-US" dirty="0"/>
              <a:t>rest of their day.</a:t>
            </a:r>
          </a:p>
          <a:p>
            <a:pPr marL="228600" indent="-228600" eaLnBrk="1" hangingPunct="1">
              <a:defRPr/>
            </a:pPr>
            <a:endParaRPr lang="en-US" sz="2000" b="1" dirty="0">
              <a:latin typeface="+mj-lt"/>
            </a:endParaRPr>
          </a:p>
          <a:p>
            <a:pPr marL="228600" indent="-228600" eaLnBrk="1" hangingPunct="1">
              <a:defRPr/>
            </a:pPr>
            <a:r>
              <a:rPr lang="en-US" sz="2000" dirty="0">
                <a:latin typeface="+mj-lt"/>
              </a:rPr>
              <a:t>If the Athletes' family is there and you don’t feel that you are being of any help to the athlete , please find a management team member to</a:t>
            </a:r>
          </a:p>
          <a:p>
            <a:pPr marL="228600" indent="-228600" eaLnBrk="1" hangingPunct="1">
              <a:defRPr/>
            </a:pPr>
            <a:r>
              <a:rPr lang="en-US" sz="2000" dirty="0">
                <a:latin typeface="+mj-lt"/>
              </a:rPr>
              <a:t>let them know you are available to be reassigned.</a:t>
            </a:r>
          </a:p>
          <a:p>
            <a:pPr marL="228600" indent="-228600" eaLnBrk="1" hangingPunct="1">
              <a:defRPr/>
            </a:pPr>
            <a:endParaRPr lang="en-US" sz="2000" b="1" dirty="0">
              <a:latin typeface="+mj-lt"/>
            </a:endParaRPr>
          </a:p>
          <a:p>
            <a:pPr marL="228600" indent="-228600" eaLnBrk="1" hangingPunct="1">
              <a:defRPr/>
            </a:pPr>
            <a:r>
              <a:rPr lang="en-US" sz="2000" dirty="0">
                <a:latin typeface="+mj-lt"/>
              </a:rPr>
              <a:t>Once you are paired with your athlete, there is no need to go through any additional registration.  </a:t>
            </a:r>
          </a:p>
          <a:p>
            <a:pPr marL="228600" indent="-228600" eaLnBrk="1" hangingPunct="1">
              <a:defRPr/>
            </a:pPr>
            <a:r>
              <a:rPr lang="en-US" sz="2000" dirty="0">
                <a:latin typeface="+mj-lt"/>
              </a:rPr>
              <a:t>Messiah College First</a:t>
            </a:r>
            <a:r>
              <a:rPr lang="en-US" sz="2000" baseline="0" dirty="0">
                <a:latin typeface="+mj-lt"/>
              </a:rPr>
              <a:t> year students will most likely be paired with an upper classman in order to ensure that each volunteer is paired with a buddy. </a:t>
            </a:r>
          </a:p>
          <a:p>
            <a:pPr marL="228600" indent="-228600" eaLnBrk="1" hangingPunct="1">
              <a:defRPr/>
            </a:pPr>
            <a:r>
              <a:rPr lang="en-US" sz="2000" baseline="0" dirty="0">
                <a:latin typeface="+mj-lt"/>
              </a:rPr>
              <a:t>Community Volunteers may be paired up as well depending on our numbers. </a:t>
            </a:r>
            <a:endParaRPr lang="en-US" sz="2000" dirty="0">
              <a:latin typeface="+mj-lt"/>
            </a:endParaRPr>
          </a:p>
          <a:p>
            <a:pPr marL="228600" indent="-228600" eaLnBrk="1" hangingPunct="1">
              <a:defRPr/>
            </a:pPr>
            <a:r>
              <a:rPr lang="en-US" sz="2000" dirty="0">
                <a:latin typeface="+mj-lt"/>
              </a:rPr>
              <a:t>Warm up aerobics will be held between 9:15 and 9:30 and Opening Ceremonies will begin shortly after aerobics are completed.  </a:t>
            </a:r>
          </a:p>
          <a:p>
            <a:pPr marL="228600" indent="-228600" eaLnBrk="1" hangingPunct="1">
              <a:defRPr/>
            </a:pPr>
            <a:endParaRPr lang="en-US" sz="2000" b="1" dirty="0">
              <a:latin typeface="+mj-lt"/>
            </a:endParaRPr>
          </a:p>
          <a:p>
            <a:pPr marL="228600" indent="-228600" eaLnBrk="1" hangingPunct="1">
              <a:defRPr/>
            </a:pPr>
            <a:r>
              <a:rPr lang="en-US" sz="2000" b="1" dirty="0">
                <a:latin typeface="+mj-lt"/>
              </a:rPr>
              <a:t>Head straight to the track after you pick up your athlete as events will start right away</a:t>
            </a:r>
            <a:r>
              <a:rPr lang="en-US" sz="2000" dirty="0">
                <a:latin typeface="+mj-lt"/>
              </a:rPr>
              <a:t>.   </a:t>
            </a:r>
            <a:endParaRPr lang="en-US" dirty="0"/>
          </a:p>
          <a:p>
            <a:pPr marL="228600" indent="-228600" eaLnBrk="1" hangingPunct="1">
              <a:defRPr/>
            </a:pPr>
            <a:endParaRPr lang="en-US" dirty="0"/>
          </a:p>
          <a:p>
            <a:pPr marL="228600" indent="-228600" eaLnBrk="1" hangingPunct="1">
              <a:defRPr/>
            </a:pPr>
            <a:endParaRPr lang="en-US" dirty="0"/>
          </a:p>
          <a:p>
            <a:pPr marL="228600" indent="-228600" eaLnBrk="1" hangingPunct="1">
              <a:defRPr/>
            </a:pPr>
            <a:endParaRPr lang="en-US" dirty="0"/>
          </a:p>
        </p:txBody>
      </p:sp>
    </p:spTree>
    <p:extLst>
      <p:ext uri="{BB962C8B-B14F-4D97-AF65-F5344CB8AC3E}">
        <p14:creationId xmlns:p14="http://schemas.microsoft.com/office/powerpoint/2010/main" val="1570534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p:spPr>
        <p:txBody>
          <a:bodyPr/>
          <a:lstStyle/>
          <a:p>
            <a:fld id="{96EF00D1-B337-489B-AAAE-EBDC97CEE0E9}" type="slidenum">
              <a:rPr lang="en-US" smtClean="0"/>
              <a:pPr/>
              <a:t>5</a:t>
            </a:fld>
            <a:endParaRPr lang="en-US"/>
          </a:p>
        </p:txBody>
      </p:sp>
      <p:sp>
        <p:nvSpPr>
          <p:cNvPr id="29698"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ln/>
          <a:extLst/>
        </p:spPr>
        <p:txBody>
          <a:bodyPr/>
          <a:lstStyle/>
          <a:p>
            <a:pPr>
              <a:defRPr/>
            </a:pPr>
            <a:r>
              <a:rPr lang="en-US" dirty="0"/>
              <a:t>Review the Buddy Card to make sure everything matches up properly:</a:t>
            </a:r>
          </a:p>
          <a:p>
            <a:pPr marL="971550" lvl="1" indent="-514350">
              <a:buFont typeface="+mj-lt"/>
              <a:buAutoNum type="arabicPeriod"/>
              <a:defRPr/>
            </a:pPr>
            <a:r>
              <a:rPr lang="en-US" dirty="0"/>
              <a:t>The Athlete Number on the Buddy Card matches the number in the buddy bag </a:t>
            </a:r>
          </a:p>
          <a:p>
            <a:pPr marL="971550" lvl="1" indent="-514350">
              <a:buFont typeface="+mj-lt"/>
              <a:buAutoNum type="arabicPeriod"/>
              <a:defRPr/>
            </a:pPr>
            <a:r>
              <a:rPr lang="en-US" dirty="0"/>
              <a:t>Verify the Group and Gender are correct</a:t>
            </a:r>
          </a:p>
          <a:p>
            <a:pPr marL="971550" lvl="1" indent="-514350">
              <a:buFont typeface="+mj-lt"/>
              <a:buAutoNum type="arabicPeriod"/>
              <a:defRPr/>
            </a:pPr>
            <a:r>
              <a:rPr lang="en-US" dirty="0"/>
              <a:t>Use the Age groups listed in the program to verify the athlete is assigned to the appropriate age group. </a:t>
            </a:r>
          </a:p>
          <a:p>
            <a:pPr>
              <a:defRPr/>
            </a:pPr>
            <a:r>
              <a:rPr lang="en-US" dirty="0"/>
              <a:t>If there are any discrepancies, please go immediately to Athlete Registration.</a:t>
            </a:r>
          </a:p>
          <a:p>
            <a:pPr>
              <a:defRPr/>
            </a:pPr>
            <a:endParaRPr lang="en-US" dirty="0"/>
          </a:p>
          <a:p>
            <a:pPr marL="228600" indent="-228600" eaLnBrk="1" hangingPunct="1">
              <a:defRPr/>
            </a:pPr>
            <a:r>
              <a:rPr lang="en-US" dirty="0">
                <a:latin typeface="Calibri" pitchFamily="34" charset="0"/>
                <a:cs typeface="Calibri" pitchFamily="34" charset="0"/>
              </a:rPr>
              <a:t>Medical Conditions –  (dietary/allergies/medicine). </a:t>
            </a:r>
          </a:p>
          <a:p>
            <a:pPr marL="342900" indent="-342900" eaLnBrk="1" hangingPunct="1">
              <a:buFont typeface="Arial" pitchFamily="34" charset="0"/>
              <a:buChar char="•"/>
              <a:defRPr/>
            </a:pPr>
            <a:r>
              <a:rPr lang="en-US" dirty="0">
                <a:latin typeface="Calibri" pitchFamily="34" charset="0"/>
                <a:cs typeface="Calibri" pitchFamily="34" charset="0"/>
              </a:rPr>
              <a:t>If Medicine is listed, find out from the Athlete’s teacher or caregiver if the athlete needs to take medication while at the games.    If so,  set up a time and place to meet the teacher</a:t>
            </a:r>
          </a:p>
          <a:p>
            <a:pPr marL="342900" indent="-342900" eaLnBrk="1" hangingPunct="1">
              <a:buFont typeface="Arial" pitchFamily="34" charset="0"/>
              <a:buChar char="•"/>
              <a:defRPr/>
            </a:pPr>
            <a:r>
              <a:rPr lang="en-US" dirty="0">
                <a:latin typeface="Calibri" pitchFamily="34" charset="0"/>
                <a:cs typeface="Calibri" pitchFamily="34" charset="0"/>
              </a:rPr>
              <a:t>YOU  are NOT responsible to give the athlete medication, but you are responsible to meet the teacher at the designated time.</a:t>
            </a:r>
          </a:p>
          <a:p>
            <a:pPr marL="228600" indent="-228600" eaLnBrk="1" hangingPunct="1">
              <a:defRPr/>
            </a:pPr>
            <a:endParaRPr lang="en-US" dirty="0">
              <a:latin typeface="Calibri" pitchFamily="34" charset="0"/>
              <a:cs typeface="Calibri" pitchFamily="34" charset="0"/>
            </a:endParaRPr>
          </a:p>
          <a:p>
            <a:pPr marL="228600" indent="-228600" eaLnBrk="1" hangingPunct="1">
              <a:defRPr/>
            </a:pPr>
            <a:r>
              <a:rPr lang="en-US" dirty="0">
                <a:latin typeface="Calibri" pitchFamily="34" charset="0"/>
                <a:cs typeface="Calibri" pitchFamily="34" charset="0"/>
              </a:rPr>
              <a:t>If more information or assistance is needed during the day, ask a Sports Medicine volunteer (in red t-shirts)</a:t>
            </a:r>
          </a:p>
          <a:p>
            <a:pPr>
              <a:defRPr/>
            </a:pPr>
            <a:endParaRPr lang="en-US" dirty="0"/>
          </a:p>
          <a:p>
            <a:pPr marL="228600" indent="-228600"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1013242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p:spPr>
        <p:txBody>
          <a:bodyPr/>
          <a:lstStyle/>
          <a:p>
            <a:fld id="{8BCFB417-4B18-4ACD-AD66-7A84BF17B362}" type="slidenum">
              <a:rPr lang="en-US" smtClean="0"/>
              <a:pPr/>
              <a:t>7</a:t>
            </a:fld>
            <a:endParaRPr lang="en-US"/>
          </a:p>
        </p:txBody>
      </p:sp>
      <p:sp>
        <p:nvSpPr>
          <p:cNvPr id="32770"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ln/>
          <a:extLst/>
        </p:spPr>
        <p:txBody>
          <a:bodyPr/>
          <a:lstStyle/>
          <a:p>
            <a:pPr eaLnBrk="1" hangingPunct="1">
              <a:defRPr/>
            </a:pPr>
            <a:r>
              <a:rPr lang="en-US" dirty="0">
                <a:effectLst>
                  <a:outerShdw blurRad="38100" dist="38100" dir="2700000" algn="tl">
                    <a:srgbClr val="C0C0C0"/>
                  </a:outerShdw>
                </a:effectLst>
              </a:rPr>
              <a:t>Make sure you pin your Athlete’s Number to the front of their t-shirt,  This allows the competition people to see the athlete numbers as they are coming towards them in each heat.    </a:t>
            </a:r>
          </a:p>
          <a:p>
            <a:pPr eaLnBrk="1" hangingPunct="1">
              <a:defRPr/>
            </a:pPr>
            <a:endParaRPr lang="en-US" dirty="0"/>
          </a:p>
        </p:txBody>
      </p:sp>
    </p:spTree>
    <p:extLst>
      <p:ext uri="{BB962C8B-B14F-4D97-AF65-F5344CB8AC3E}">
        <p14:creationId xmlns:p14="http://schemas.microsoft.com/office/powerpoint/2010/main" val="3462164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p:spPr>
        <p:txBody>
          <a:bodyPr/>
          <a:lstStyle/>
          <a:p>
            <a:fld id="{E1585917-474C-4521-B810-58F71A40D4FC}" type="slidenum">
              <a:rPr lang="en-US" smtClean="0"/>
              <a:pPr/>
              <a:t>8</a:t>
            </a:fld>
            <a:endParaRPr lang="en-US"/>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a:t>ANDERSON FIELD:</a:t>
            </a:r>
          </a:p>
          <a:p>
            <a:pPr eaLnBrk="1" hangingPunct="1"/>
            <a:r>
              <a:rPr lang="en-US"/>
              <a:t>Softball Throw, Turbo Jav, and Wheelchair events will be up on Anderson Field.  There is access to Anderson Field from the Yellow Corner at the track. </a:t>
            </a:r>
          </a:p>
          <a:p>
            <a:pPr eaLnBrk="1" hangingPunct="1"/>
            <a:endParaRPr lang="en-US"/>
          </a:p>
          <a:p>
            <a:pPr eaLnBrk="1" hangingPunct="1"/>
            <a:r>
              <a:rPr lang="en-US"/>
              <a:t>From the parking lot, use the access path next to the Information Tent.  Look for signs and Purple Balloon to assist with directions to Anderson Field.</a:t>
            </a:r>
          </a:p>
          <a:p>
            <a:pPr eaLnBrk="1" hangingPunct="1"/>
            <a:endParaRPr lang="en-US" b="1"/>
          </a:p>
          <a:p>
            <a:pPr eaLnBrk="1" hangingPunct="1"/>
            <a:r>
              <a:rPr lang="en-US" b="1"/>
              <a:t>Wheelchairs will not be allowed on the track at any time,  Please use the access road from Olympic Village to go to Anderson Field.</a:t>
            </a:r>
          </a:p>
          <a:p>
            <a:pPr eaLnBrk="1" hangingPunct="1"/>
            <a:endParaRPr lang="en-US"/>
          </a:p>
          <a:p>
            <a:pPr eaLnBrk="1" hangingPunct="1"/>
            <a:r>
              <a:rPr lang="en-US"/>
              <a:t>Olympic Village will be in the parking lot. The tents with the different activities will be set up on each side of the parking lot.</a:t>
            </a:r>
          </a:p>
          <a:p>
            <a:pPr eaLnBrk="1" hangingPunct="1"/>
            <a:endParaRPr lang="en-US" sz="1600" b="1"/>
          </a:p>
        </p:txBody>
      </p:sp>
    </p:spTree>
    <p:extLst>
      <p:ext uri="{BB962C8B-B14F-4D97-AF65-F5344CB8AC3E}">
        <p14:creationId xmlns:p14="http://schemas.microsoft.com/office/powerpoint/2010/main" val="20870046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DD42E41-C3A2-4DE9-8147-CB9377EC48EA}" type="slidenum">
              <a:rPr lang="en-US" smtClean="0"/>
              <a:pPr>
                <a:defRPr/>
              </a:pPr>
              <a:t>9</a:t>
            </a:fld>
            <a:endParaRPr lang="en-US" dirty="0"/>
          </a:p>
        </p:txBody>
      </p:sp>
    </p:spTree>
    <p:extLst>
      <p:ext uri="{BB962C8B-B14F-4D97-AF65-F5344CB8AC3E}">
        <p14:creationId xmlns:p14="http://schemas.microsoft.com/office/powerpoint/2010/main" val="7876492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7"/>
          <p:cNvSpPr>
            <a:spLocks noGrp="1" noChangeArrowheads="1"/>
          </p:cNvSpPr>
          <p:nvPr>
            <p:ph type="sldNum" sz="quarter" idx="5"/>
          </p:nvPr>
        </p:nvSpPr>
        <p:spPr>
          <a:noFill/>
        </p:spPr>
        <p:txBody>
          <a:bodyPr/>
          <a:lstStyle/>
          <a:p>
            <a:fld id="{93EA8AA6-AA16-48ED-A287-E70129E56A66}" type="slidenum">
              <a:rPr lang="en-US" smtClean="0"/>
              <a:pPr/>
              <a:t>10</a:t>
            </a:fld>
            <a:endParaRPr 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eaLnBrk="1" hangingPunct="1"/>
            <a:r>
              <a:rPr lang="en-US" dirty="0"/>
              <a:t>It is important to familiarize yourself with the map.  On day game, the buddy bag contains a program.  Within the center of the program is the map displayed here. Please use that to help locate events and activities.  If you need additional assistance, please contact the Information Table in the center of the field or the Information Tent in Olympic Village.</a:t>
            </a:r>
          </a:p>
          <a:p>
            <a:pPr eaLnBrk="1" hangingPunct="1"/>
            <a:endParaRPr lang="en-US" dirty="0">
              <a:solidFill>
                <a:srgbClr val="FF0000"/>
              </a:solidFill>
            </a:endParaRPr>
          </a:p>
          <a:p>
            <a:pPr eaLnBrk="1" hangingPunct="1"/>
            <a:r>
              <a:rPr lang="en-US" dirty="0">
                <a:solidFill>
                  <a:srgbClr val="FF0000"/>
                </a:solidFill>
              </a:rPr>
              <a:t>The bathrooms are located at the Falcon Hut and porta-pots are located throughout the event.</a:t>
            </a:r>
          </a:p>
          <a:p>
            <a:pPr eaLnBrk="1" hangingPunct="1"/>
            <a:endParaRPr lang="en-US" dirty="0"/>
          </a:p>
          <a:p>
            <a:pPr eaLnBrk="1" hangingPunct="1"/>
            <a:r>
              <a:rPr lang="en-US" sz="1200" kern="1200" dirty="0">
                <a:solidFill>
                  <a:schemeClr val="tx1"/>
                </a:solidFill>
                <a:effectLst/>
                <a:latin typeface="Arial" charset="0"/>
                <a:ea typeface="+mn-ea"/>
                <a:cs typeface="Arial" charset="0"/>
              </a:rPr>
              <a:t>PRIVATE CHANGING FACILITY: Located in the Women’s Locker Room in the Falcon Hut. The changing facility is for the school’s usage for wheelchair athletes. Ladies, please respect the privacy for the athletes and do not use this facility as a second restroom.</a:t>
            </a:r>
            <a:endParaRPr lang="en-US" dirty="0"/>
          </a:p>
        </p:txBody>
      </p:sp>
    </p:spTree>
    <p:extLst>
      <p:ext uri="{BB962C8B-B14F-4D97-AF65-F5344CB8AC3E}">
        <p14:creationId xmlns:p14="http://schemas.microsoft.com/office/powerpoint/2010/main" val="41873954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315F171-3B1A-4D6C-AB11-2C7574F04969}"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C55158-7EF0-43DB-88E4-93CF39BF90FF}"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65BDEA5-22DC-44A3-901B-45845EED89E1}"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2913" y="103188"/>
            <a:ext cx="8243887" cy="131445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561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3638"/>
            <a:ext cx="21336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3638"/>
            <a:ext cx="2133600" cy="457200"/>
          </a:xfrm>
        </p:spPr>
        <p:txBody>
          <a:bodyPr/>
          <a:lstStyle>
            <a:lvl1pPr>
              <a:defRPr/>
            </a:lvl1pPr>
          </a:lstStyle>
          <a:p>
            <a:pPr>
              <a:defRPr/>
            </a:pPr>
            <a:fld id="{CBAD3A02-C2BB-4A2E-B4F5-ECCCE349E5E2}"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FA940D-1D92-4A08-BDA4-2A0877895491}"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2D26331-444F-4D5B-A6C4-2BF9B4124E39}"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E930319-854F-4745-81FA-5641C6EB85CF}"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84E1FB0-C9FC-4720-BA7F-9AE8674A037D}"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2678F088-C6C8-4D93-8C91-6C3261322F67}"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683B81B-FC3C-4F8E-974E-9171E4195372}"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BFAE5E-013B-4705-AE08-0B7659DFCDA0}"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9373DF6-0A3D-4E77-A99F-A474E97DF10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8758107-7ED6-47CE-A36D-7F0E8F81AFC5}" type="slidenum">
              <a:rPr lang="en-US"/>
              <a:pPr>
                <a:defRPr/>
              </a:pPr>
              <a:t>‹#›</a:t>
            </a:fld>
            <a:endParaRPr lang="en-US" dirty="0"/>
          </a:p>
        </p:txBody>
      </p:sp>
    </p:spTree>
  </p:cSld>
  <p:clrMap bg1="lt1" tx1="dk1" bg2="lt2" tx2="dk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 id="2147483929"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image" Target="../media/image16.w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4"/>
          <p:cNvSpPr>
            <a:spLocks noGrp="1" noChangeArrowheads="1"/>
          </p:cNvSpPr>
          <p:nvPr>
            <p:ph type="title"/>
          </p:nvPr>
        </p:nvSpPr>
        <p:spPr>
          <a:xfrm>
            <a:off x="304800" y="533400"/>
            <a:ext cx="8534400" cy="6096000"/>
          </a:xfrm>
        </p:spPr>
        <p:txBody>
          <a:bodyPr/>
          <a:lstStyle/>
          <a:p>
            <a:pPr eaLnBrk="1" hangingPunct="1"/>
            <a:r>
              <a:rPr lang="en-US" sz="6000" b="1" dirty="0"/>
              <a:t>Game Day: </a:t>
            </a:r>
            <a:br>
              <a:rPr lang="en-US" sz="6000" b="1" dirty="0"/>
            </a:br>
            <a:r>
              <a:rPr lang="en-US" sz="6000" b="1" dirty="0"/>
              <a:t>Thursday, April </a:t>
            </a:r>
            <a:r>
              <a:rPr lang="en-US" sz="6000" b="1" dirty="0" smtClean="0"/>
              <a:t>20</a:t>
            </a:r>
            <a:r>
              <a:rPr lang="en-US" sz="6000" b="1" dirty="0" smtClean="0"/>
              <a:t>, 2017 </a:t>
            </a:r>
            <a:r>
              <a:rPr lang="en-US" sz="6000" b="1" dirty="0"/>
              <a:t>Messiah College</a:t>
            </a:r>
            <a:br>
              <a:rPr lang="en-US" sz="6000" b="1" dirty="0"/>
            </a:br>
            <a:r>
              <a:rPr lang="en-US" sz="4800" b="1" dirty="0" smtClean="0"/>
              <a:t>Meet in RL Lobby at 8:15am</a:t>
            </a:r>
            <a:r>
              <a:rPr lang="en-US" sz="4800" b="1" dirty="0"/>
              <a:t/>
            </a:r>
            <a:br>
              <a:rPr lang="en-US" sz="4800" b="1" dirty="0"/>
            </a:br>
            <a:r>
              <a:rPr lang="en-US" sz="4800" b="1" dirty="0"/>
              <a:t/>
            </a:r>
            <a:br>
              <a:rPr lang="en-US" sz="4800" b="1" dirty="0"/>
            </a:br>
            <a:r>
              <a:rPr lang="en-US" sz="4800" b="1" dirty="0"/>
              <a:t>(Rain Date: Tuesday, April </a:t>
            </a:r>
            <a:r>
              <a:rPr lang="en-US" sz="4800" b="1" dirty="0" smtClean="0"/>
              <a:t>25</a:t>
            </a:r>
            <a:r>
              <a:rPr lang="en-US" sz="4800" b="1" dirty="0" smtClean="0"/>
              <a:t>)</a:t>
            </a:r>
            <a:endParaRPr lang="en-US" sz="4800" b="1" dirty="0"/>
          </a:p>
        </p:txBody>
      </p:sp>
    </p:spTree>
  </p:cSld>
  <p:clrMapOvr>
    <a:masterClrMapping/>
  </p:clrMapOvr>
  <p:transition advClick="0"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3"/>
          <p:cNvSpPr>
            <a:spLocks noChangeArrowheads="1"/>
          </p:cNvSpPr>
          <p:nvPr/>
        </p:nvSpPr>
        <p:spPr bwMode="auto">
          <a:xfrm>
            <a:off x="4479925" y="3155950"/>
            <a:ext cx="184150" cy="366713"/>
          </a:xfrm>
          <a:prstGeom prst="rect">
            <a:avLst/>
          </a:prstGeom>
          <a:noFill/>
          <a:ln w="9525">
            <a:noFill/>
            <a:miter lim="800000"/>
            <a:headEnd/>
            <a:tailEnd/>
          </a:ln>
        </p:spPr>
        <p:txBody>
          <a:bodyPr wrap="none">
            <a:spAutoFit/>
          </a:bodyPr>
          <a:lstStyle/>
          <a:p>
            <a:endParaRPr lang="en-US"/>
          </a:p>
        </p:txBody>
      </p:sp>
      <p:sp>
        <p:nvSpPr>
          <p:cNvPr id="7" name="Rectangle 6"/>
          <p:cNvSpPr/>
          <p:nvPr/>
        </p:nvSpPr>
        <p:spPr>
          <a:xfrm>
            <a:off x="2438400" y="4343400"/>
            <a:ext cx="9906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033"/>
            <a:ext cx="9144000" cy="6845968"/>
          </a:xfrm>
          <a:prstGeom prst="rect">
            <a:avLst/>
          </a:prstGeom>
        </p:spPr>
      </p:pic>
    </p:spTree>
  </p:cSld>
  <p:clrMapOvr>
    <a:masterClrMapping/>
  </p:clrMapOvr>
  <p:transition advClick="0" advTm="5000"/>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152399" y="526095"/>
            <a:ext cx="8991600" cy="914400"/>
          </a:xfrm>
        </p:spPr>
        <p:txBody>
          <a:bodyPr>
            <a:noAutofit/>
          </a:bodyPr>
          <a:lstStyle/>
          <a:p>
            <a:pPr eaLnBrk="1" hangingPunct="1">
              <a:lnSpc>
                <a:spcPct val="75000"/>
              </a:lnSpc>
              <a:defRPr/>
            </a:pPr>
            <a:r>
              <a:rPr lang="en-US" sz="4800" dirty="0"/>
              <a:t>Field Events:</a:t>
            </a:r>
            <a:r>
              <a:rPr lang="en-US" sz="1050" dirty="0"/>
              <a:t> </a:t>
            </a:r>
            <a:r>
              <a:rPr lang="en-US" sz="6000" dirty="0"/>
              <a:t/>
            </a:r>
            <a:br>
              <a:rPr lang="en-US" sz="6000" dirty="0"/>
            </a:br>
            <a:r>
              <a:rPr lang="en-US" sz="6000" dirty="0"/>
              <a:t> </a:t>
            </a:r>
            <a:endParaRPr lang="en-US" sz="3200" dirty="0"/>
          </a:p>
        </p:txBody>
      </p:sp>
      <p:sp>
        <p:nvSpPr>
          <p:cNvPr id="17414" name="Rectangle 8"/>
          <p:cNvSpPr>
            <a:spLocks noChangeArrowheads="1"/>
          </p:cNvSpPr>
          <p:nvPr/>
        </p:nvSpPr>
        <p:spPr bwMode="auto">
          <a:xfrm>
            <a:off x="772319" y="2131810"/>
            <a:ext cx="5410200" cy="584200"/>
          </a:xfrm>
          <a:prstGeom prst="rect">
            <a:avLst/>
          </a:prstGeom>
          <a:noFill/>
          <a:ln>
            <a:noFill/>
          </a:ln>
          <a:extLst/>
        </p:spPr>
        <p:txBody>
          <a:bodyPr>
            <a:spAutoFit/>
          </a:bodyPr>
          <a:lstStyle/>
          <a:p>
            <a:pPr marL="457200" indent="-457200" eaLnBrk="0" hangingPunct="0">
              <a:buFont typeface="Arial" panose="020B0604020202020204" pitchFamily="34" charset="0"/>
              <a:buChar char="•"/>
              <a:defRPr/>
            </a:pPr>
            <a:r>
              <a:rPr lang="en-US" sz="3200" dirty="0">
                <a:latin typeface="+mn-lt"/>
              </a:rPr>
              <a:t>Before Opening Ceremonies</a:t>
            </a:r>
          </a:p>
        </p:txBody>
      </p:sp>
      <p:sp>
        <p:nvSpPr>
          <p:cNvPr id="17415" name="Rectangle 11"/>
          <p:cNvSpPr>
            <a:spLocks noChangeArrowheads="1"/>
          </p:cNvSpPr>
          <p:nvPr/>
        </p:nvSpPr>
        <p:spPr bwMode="auto">
          <a:xfrm>
            <a:off x="772319" y="2655255"/>
            <a:ext cx="8686800" cy="584200"/>
          </a:xfrm>
          <a:prstGeom prst="rect">
            <a:avLst/>
          </a:prstGeom>
          <a:noFill/>
          <a:ln>
            <a:noFill/>
          </a:ln>
          <a:extLst/>
        </p:spPr>
        <p:txBody>
          <a:bodyPr>
            <a:spAutoFit/>
          </a:bodyPr>
          <a:lstStyle/>
          <a:p>
            <a:pPr marL="457200" indent="-457200" eaLnBrk="0" hangingPunct="0">
              <a:buFont typeface="Arial" panose="020B0604020202020204" pitchFamily="34" charset="0"/>
              <a:buChar char="•"/>
              <a:defRPr/>
            </a:pPr>
            <a:r>
              <a:rPr lang="en-US" sz="3200" dirty="0">
                <a:latin typeface="+mn-lt"/>
              </a:rPr>
              <a:t>In between the athlete’s track events</a:t>
            </a:r>
          </a:p>
        </p:txBody>
      </p:sp>
      <p:sp>
        <p:nvSpPr>
          <p:cNvPr id="2" name="TextBox 1"/>
          <p:cNvSpPr txBox="1"/>
          <p:nvPr/>
        </p:nvSpPr>
        <p:spPr>
          <a:xfrm>
            <a:off x="325438" y="990600"/>
            <a:ext cx="8305800" cy="1200150"/>
          </a:xfrm>
          <a:prstGeom prst="rect">
            <a:avLst/>
          </a:prstGeom>
          <a:noFill/>
        </p:spPr>
        <p:txBody>
          <a:bodyPr>
            <a:spAutoFit/>
          </a:bodyPr>
          <a:lstStyle/>
          <a:p>
            <a:pPr>
              <a:defRPr/>
            </a:pPr>
            <a:r>
              <a:rPr lang="en-US" sz="3600" dirty="0">
                <a:latin typeface="+mn-lt"/>
              </a:rPr>
              <a:t>Athletes can compete in their assigned field events at any time </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8540" t="39976" r="30342" b="38779"/>
          <a:stretch/>
        </p:blipFill>
        <p:spPr>
          <a:xfrm>
            <a:off x="2362200" y="3239455"/>
            <a:ext cx="5029199" cy="3362828"/>
          </a:xfrm>
          <a:prstGeom prst="rect">
            <a:avLst/>
          </a:prstGeom>
        </p:spPr>
      </p:pic>
    </p:spTree>
  </p:cSld>
  <p:clrMapOvr>
    <a:masterClrMapping/>
  </p:clrMapOvr>
  <p:transition advClick="0" advTm="5000"/>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2"/>
          <p:cNvSpPr>
            <a:spLocks noGrp="1" noChangeArrowheads="1"/>
          </p:cNvSpPr>
          <p:nvPr>
            <p:ph type="title"/>
          </p:nvPr>
        </p:nvSpPr>
        <p:spPr>
          <a:xfrm>
            <a:off x="457200" y="152400"/>
            <a:ext cx="8243888" cy="1009650"/>
          </a:xfrm>
        </p:spPr>
        <p:txBody>
          <a:bodyPr/>
          <a:lstStyle/>
          <a:p>
            <a:pPr eaLnBrk="1" hangingPunct="1"/>
            <a:r>
              <a:rPr lang="en-US" sz="4800" b="1"/>
              <a:t>Field Events</a:t>
            </a:r>
          </a:p>
        </p:txBody>
      </p:sp>
      <p:sp>
        <p:nvSpPr>
          <p:cNvPr id="39938" name="Rectangle 3"/>
          <p:cNvSpPr>
            <a:spLocks noGrp="1" noChangeArrowheads="1"/>
          </p:cNvSpPr>
          <p:nvPr>
            <p:ph idx="1"/>
          </p:nvPr>
        </p:nvSpPr>
        <p:spPr>
          <a:xfrm>
            <a:off x="381000" y="1066800"/>
            <a:ext cx="8229600" cy="5486400"/>
          </a:xfrm>
        </p:spPr>
        <p:txBody>
          <a:bodyPr/>
          <a:lstStyle/>
          <a:p>
            <a:pPr marL="0" indent="0" eaLnBrk="1" hangingPunct="1">
              <a:spcBef>
                <a:spcPct val="0"/>
              </a:spcBef>
              <a:buFont typeface="Arial" charset="0"/>
              <a:buNone/>
            </a:pPr>
            <a:r>
              <a:rPr lang="en-US" sz="3600"/>
              <a:t>Athletes can only participate in field events on their Buddy Card:</a:t>
            </a:r>
          </a:p>
          <a:p>
            <a:pPr lvl="1" eaLnBrk="1" hangingPunct="1"/>
            <a:r>
              <a:rPr lang="en-US" sz="3200"/>
              <a:t>High Jump</a:t>
            </a:r>
          </a:p>
          <a:p>
            <a:pPr lvl="1" eaLnBrk="1" hangingPunct="1"/>
            <a:r>
              <a:rPr lang="en-US" sz="3200"/>
              <a:t>Running Long Jump</a:t>
            </a:r>
          </a:p>
          <a:p>
            <a:pPr lvl="1" eaLnBrk="1" hangingPunct="1"/>
            <a:r>
              <a:rPr lang="en-US" sz="3200"/>
              <a:t>Shot Put</a:t>
            </a:r>
          </a:p>
          <a:p>
            <a:pPr lvl="1" eaLnBrk="1" hangingPunct="1"/>
            <a:r>
              <a:rPr lang="en-US" sz="3200"/>
              <a:t>Softball Throw</a:t>
            </a:r>
          </a:p>
          <a:p>
            <a:pPr lvl="1" eaLnBrk="1" hangingPunct="1"/>
            <a:r>
              <a:rPr lang="en-US" sz="3200"/>
              <a:t>Standing Long Jump</a:t>
            </a:r>
          </a:p>
          <a:p>
            <a:pPr lvl="1" eaLnBrk="1" hangingPunct="1"/>
            <a:r>
              <a:rPr lang="en-US" sz="3200"/>
              <a:t>Turbo Jav</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21329" t="22222" r="24031" b="21111"/>
          <a:stretch/>
        </p:blipFill>
        <p:spPr>
          <a:xfrm>
            <a:off x="5697175" y="1621462"/>
            <a:ext cx="2012497" cy="2700983"/>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1329" t="34444" r="22592" b="34444"/>
          <a:stretch/>
        </p:blipFill>
        <p:spPr>
          <a:xfrm>
            <a:off x="5058319" y="4322445"/>
            <a:ext cx="3290207" cy="2362200"/>
          </a:xfrm>
          <a:prstGeom prst="rect">
            <a:avLst/>
          </a:prstGeom>
        </p:spPr>
      </p:pic>
    </p:spTree>
  </p:cSld>
  <p:clrMapOvr>
    <a:masterClrMapping/>
  </p:clrMapOvr>
  <p:transition advClick="0" advTm="5000"/>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p:cNvSpPr>
            <a:spLocks noGrp="1"/>
          </p:cNvSpPr>
          <p:nvPr>
            <p:ph type="title"/>
          </p:nvPr>
        </p:nvSpPr>
        <p:spPr>
          <a:xfrm>
            <a:off x="442913" y="103188"/>
            <a:ext cx="8243887" cy="963612"/>
          </a:xfrm>
        </p:spPr>
        <p:txBody>
          <a:bodyPr/>
          <a:lstStyle/>
          <a:p>
            <a:r>
              <a:rPr lang="en-US" sz="4800"/>
              <a:t>Corner Signs</a:t>
            </a:r>
          </a:p>
        </p:txBody>
      </p:sp>
      <p:sp>
        <p:nvSpPr>
          <p:cNvPr id="41986" name="Text Placeholder 4"/>
          <p:cNvSpPr>
            <a:spLocks noGrp="1"/>
          </p:cNvSpPr>
          <p:nvPr>
            <p:ph type="body" sz="half" idx="1"/>
          </p:nvPr>
        </p:nvSpPr>
        <p:spPr>
          <a:xfrm>
            <a:off x="152400" y="1066800"/>
            <a:ext cx="4800600" cy="5410200"/>
          </a:xfrm>
        </p:spPr>
        <p:txBody>
          <a:bodyPr/>
          <a:lstStyle/>
          <a:p>
            <a:r>
              <a:rPr lang="en-US" sz="3600"/>
              <a:t>Indicates all the events in a corner plus how many heats per Male (M) &amp; Female (F)</a:t>
            </a:r>
          </a:p>
          <a:p>
            <a:r>
              <a:rPr lang="en-US" sz="3600"/>
              <a:t>Look for the markers on the side of the sign to know the current athlete event.</a:t>
            </a:r>
          </a:p>
          <a:p>
            <a:pPr>
              <a:buFont typeface="Arial" charset="0"/>
              <a:buNone/>
            </a:pPr>
            <a:endParaRPr lang="en-US"/>
          </a:p>
        </p:txBody>
      </p:sp>
      <p:pic>
        <p:nvPicPr>
          <p:cNvPr id="41987" name="Content Placeholder 3" descr="corner sign.jpg"/>
          <p:cNvPicPr>
            <a:picLocks noGrp="1" noChangeAspect="1"/>
          </p:cNvPicPr>
          <p:nvPr>
            <p:ph sz="half" idx="2"/>
          </p:nvPr>
        </p:nvPicPr>
        <p:blipFill>
          <a:blip r:embed="rId3"/>
          <a:srcRect/>
          <a:stretch>
            <a:fillRect/>
          </a:stretch>
        </p:blipFill>
        <p:spPr>
          <a:xfrm>
            <a:off x="5030788" y="1371600"/>
            <a:ext cx="3808412" cy="5029200"/>
          </a:xfr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Text Box 5"/>
          <p:cNvSpPr txBox="1">
            <a:spLocks noChangeArrowheads="1"/>
          </p:cNvSpPr>
          <p:nvPr/>
        </p:nvSpPr>
        <p:spPr bwMode="auto">
          <a:xfrm>
            <a:off x="228600" y="76200"/>
            <a:ext cx="8763000" cy="6586538"/>
          </a:xfrm>
          <a:prstGeom prst="rect">
            <a:avLst/>
          </a:prstGeom>
          <a:noFill/>
          <a:ln>
            <a:noFill/>
          </a:ln>
          <a:effectLst/>
          <a:extLst/>
        </p:spPr>
        <p:txBody>
          <a:bodyPr>
            <a:spAutoFit/>
          </a:bodyPr>
          <a:lstStyle/>
          <a:p>
            <a:pPr algn="ctr">
              <a:defRPr/>
            </a:pPr>
            <a:r>
              <a:rPr lang="en-US" sz="4800" b="1" dirty="0"/>
              <a:t>Staging</a:t>
            </a:r>
          </a:p>
          <a:p>
            <a:pPr marL="342900" indent="-342900">
              <a:buFont typeface="Arial" pitchFamily="34" charset="0"/>
              <a:buChar char="•"/>
              <a:defRPr/>
            </a:pPr>
            <a:r>
              <a:rPr lang="en-US" sz="3400" dirty="0">
                <a:latin typeface="+mn-lt"/>
              </a:rPr>
              <a:t>Report to the appropriate staging area as soon as the event is called.</a:t>
            </a:r>
          </a:p>
          <a:p>
            <a:pPr marL="342900" indent="-342900">
              <a:buFont typeface="Arial" pitchFamily="34" charset="0"/>
              <a:buChar char="•"/>
              <a:defRPr/>
            </a:pPr>
            <a:endParaRPr lang="en-US" sz="3400" dirty="0">
              <a:latin typeface="+mn-lt"/>
            </a:endParaRPr>
          </a:p>
          <a:p>
            <a:pPr marL="342900" indent="-342900">
              <a:buFont typeface="Arial" pitchFamily="34" charset="0"/>
              <a:buChar char="•"/>
              <a:defRPr/>
            </a:pPr>
            <a:r>
              <a:rPr lang="en-US" sz="3400" dirty="0">
                <a:latin typeface="+mn-lt"/>
              </a:rPr>
              <a:t>Stay near the age group flag of your athlete. </a:t>
            </a:r>
          </a:p>
          <a:p>
            <a:pPr>
              <a:defRPr/>
            </a:pPr>
            <a:endParaRPr lang="en-US" sz="3400" dirty="0">
              <a:latin typeface="+mn-lt"/>
            </a:endParaRPr>
          </a:p>
          <a:p>
            <a:pPr marL="342900" indent="-342900">
              <a:buFont typeface="Arial" pitchFamily="34" charset="0"/>
              <a:buChar char="•"/>
              <a:defRPr/>
            </a:pPr>
            <a:r>
              <a:rPr lang="en-US" sz="3400" dirty="0">
                <a:latin typeface="+mn-lt"/>
              </a:rPr>
              <a:t>Make sure your athlete is on time for all track events.  Check the schedule in your program.  </a:t>
            </a:r>
          </a:p>
          <a:p>
            <a:pPr>
              <a:defRPr/>
            </a:pPr>
            <a:endParaRPr lang="en-US" sz="3400" dirty="0">
              <a:latin typeface="+mn-lt"/>
            </a:endParaRPr>
          </a:p>
          <a:p>
            <a:pPr marL="342900" indent="-342900">
              <a:buFont typeface="Arial" pitchFamily="34" charset="0"/>
              <a:buChar char="•"/>
              <a:defRPr/>
            </a:pPr>
            <a:r>
              <a:rPr lang="en-US" sz="3400" dirty="0">
                <a:latin typeface="+mn-lt"/>
              </a:rPr>
              <a:t>The 50M and 100M dash begin as soon as opening ceremonies end, so please participate in opening ceremonies near that corner.</a:t>
            </a:r>
          </a:p>
        </p:txBody>
      </p:sp>
    </p:spTree>
  </p:cSld>
  <p:clrMapOvr>
    <a:masterClrMapping/>
  </p:clrMapOvr>
  <p:transition advClick="0" advTm="5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4"/>
          <p:cNvSpPr txBox="1">
            <a:spLocks noChangeArrowheads="1"/>
          </p:cNvSpPr>
          <p:nvPr/>
        </p:nvSpPr>
        <p:spPr bwMode="auto">
          <a:xfrm>
            <a:off x="838200" y="3994150"/>
            <a:ext cx="7467600" cy="366713"/>
          </a:xfrm>
          <a:prstGeom prst="rect">
            <a:avLst/>
          </a:prstGeom>
          <a:noFill/>
          <a:ln w="9525">
            <a:noFill/>
            <a:miter lim="800000"/>
            <a:headEnd/>
            <a:tailEnd/>
          </a:ln>
        </p:spPr>
        <p:txBody>
          <a:bodyPr>
            <a:spAutoFit/>
          </a:bodyPr>
          <a:lstStyle/>
          <a:p>
            <a:endParaRPr lang="en-US"/>
          </a:p>
        </p:txBody>
      </p:sp>
      <p:sp>
        <p:nvSpPr>
          <p:cNvPr id="2" name="TextBox 1"/>
          <p:cNvSpPr txBox="1"/>
          <p:nvPr/>
        </p:nvSpPr>
        <p:spPr>
          <a:xfrm>
            <a:off x="76200" y="84138"/>
            <a:ext cx="8991600" cy="830262"/>
          </a:xfrm>
          <a:prstGeom prst="rect">
            <a:avLst/>
          </a:prstGeom>
          <a:noFill/>
        </p:spPr>
        <p:txBody>
          <a:bodyPr>
            <a:spAutoFit/>
          </a:bodyPr>
          <a:lstStyle/>
          <a:p>
            <a:pPr algn="ctr">
              <a:defRPr/>
            </a:pPr>
            <a:r>
              <a:rPr lang="en-US" sz="4800" dirty="0">
                <a:latin typeface="+mj-lt"/>
              </a:rPr>
              <a:t>Ribbons</a:t>
            </a:r>
          </a:p>
        </p:txBody>
      </p:sp>
      <p:sp>
        <p:nvSpPr>
          <p:cNvPr id="3" name="Rectangle 2"/>
          <p:cNvSpPr/>
          <p:nvPr/>
        </p:nvSpPr>
        <p:spPr>
          <a:xfrm>
            <a:off x="152400" y="838200"/>
            <a:ext cx="4926807" cy="5693866"/>
          </a:xfrm>
          <a:prstGeom prst="rect">
            <a:avLst/>
          </a:prstGeom>
        </p:spPr>
        <p:txBody>
          <a:bodyPr wrap="square">
            <a:spAutoFit/>
          </a:bodyPr>
          <a:lstStyle/>
          <a:p>
            <a:pPr marL="342900" indent="-342900">
              <a:spcBef>
                <a:spcPts val="0"/>
              </a:spcBef>
              <a:buFont typeface="Arial" panose="020B0604020202020204" pitchFamily="34" charset="0"/>
              <a:buChar char="•"/>
              <a:defRPr/>
            </a:pPr>
            <a:r>
              <a:rPr lang="en-US" sz="2800" dirty="0">
                <a:latin typeface="+mn-lt"/>
              </a:rPr>
              <a:t>Make sure to pick up your ribbons after each track event following the Escort to the proper awards area.       </a:t>
            </a:r>
          </a:p>
          <a:p>
            <a:pPr marL="342900" indent="-342900">
              <a:spcBef>
                <a:spcPts val="0"/>
              </a:spcBef>
              <a:buFont typeface="Arial" panose="020B0604020202020204" pitchFamily="34" charset="0"/>
              <a:buChar char="•"/>
              <a:defRPr/>
            </a:pPr>
            <a:r>
              <a:rPr lang="en-US" sz="2800" dirty="0">
                <a:latin typeface="+mn-lt"/>
              </a:rPr>
              <a:t>If the athlete does not have time to wait, the ribbon can be picked up at the Information table later in the day.</a:t>
            </a:r>
          </a:p>
          <a:p>
            <a:pPr marL="342900" indent="-342900">
              <a:spcBef>
                <a:spcPts val="0"/>
              </a:spcBef>
              <a:buFont typeface="Arial" panose="020B0604020202020204" pitchFamily="34" charset="0"/>
              <a:buChar char="•"/>
              <a:defRPr/>
            </a:pPr>
            <a:r>
              <a:rPr lang="en-US" sz="2800" dirty="0">
                <a:latin typeface="+mn-lt"/>
              </a:rPr>
              <a:t>All ribbons for field events and any unclaimed ribbons will be sent to their school or home after the event. </a:t>
            </a:r>
          </a:p>
        </p:txBody>
      </p:sp>
      <p:pic>
        <p:nvPicPr>
          <p:cNvPr id="6" name="Picture 5"/>
          <p:cNvPicPr>
            <a:picLocks noChangeAspect="1"/>
          </p:cNvPicPr>
          <p:nvPr/>
        </p:nvPicPr>
        <p:blipFill rotWithShape="1">
          <a:blip r:embed="rId3"/>
          <a:srcRect l="2223" t="51111" r="51111" b="2222"/>
          <a:stretch/>
        </p:blipFill>
        <p:spPr>
          <a:xfrm>
            <a:off x="4953000" y="1720866"/>
            <a:ext cx="4038600" cy="4038600"/>
          </a:xfrm>
          <a:prstGeom prst="rect">
            <a:avLst/>
          </a:prstGeom>
        </p:spPr>
      </p:pic>
    </p:spTree>
  </p:cSld>
  <p:clrMapOvr>
    <a:masterClrMapping/>
  </p:clrMapOvr>
  <p:transition advClick="0" advTm="5000"/>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noChangeArrowheads="1"/>
          </p:cNvSpPr>
          <p:nvPr>
            <p:ph type="title"/>
          </p:nvPr>
        </p:nvSpPr>
        <p:spPr>
          <a:xfrm>
            <a:off x="4114800" y="6350"/>
            <a:ext cx="4800600" cy="1143000"/>
          </a:xfrm>
        </p:spPr>
        <p:txBody>
          <a:bodyPr/>
          <a:lstStyle/>
          <a:p>
            <a:pPr eaLnBrk="1" hangingPunct="1"/>
            <a:r>
              <a:rPr lang="en-US" sz="4800"/>
              <a:t>LUNCH</a:t>
            </a:r>
          </a:p>
        </p:txBody>
      </p:sp>
      <p:sp>
        <p:nvSpPr>
          <p:cNvPr id="48130" name="Rectangle 3"/>
          <p:cNvSpPr>
            <a:spLocks noGrp="1" noChangeArrowheads="1"/>
          </p:cNvSpPr>
          <p:nvPr>
            <p:ph idx="1"/>
          </p:nvPr>
        </p:nvSpPr>
        <p:spPr>
          <a:xfrm>
            <a:off x="4038600" y="1143000"/>
            <a:ext cx="4953000" cy="2667000"/>
          </a:xfrm>
        </p:spPr>
        <p:txBody>
          <a:bodyPr/>
          <a:lstStyle/>
          <a:p>
            <a:pPr marL="0" indent="0" eaLnBrk="1" hangingPunct="1">
              <a:lnSpc>
                <a:spcPct val="90000"/>
              </a:lnSpc>
              <a:buFont typeface="Arial" charset="0"/>
              <a:buNone/>
            </a:pPr>
            <a:r>
              <a:rPr lang="en-US"/>
              <a:t>Eat Lunch with your athlete</a:t>
            </a:r>
          </a:p>
          <a:p>
            <a:pPr marL="0" indent="0" eaLnBrk="1" hangingPunct="1">
              <a:lnSpc>
                <a:spcPct val="90000"/>
              </a:lnSpc>
              <a:buFont typeface="Arial" charset="0"/>
              <a:buNone/>
            </a:pPr>
            <a:endParaRPr lang="en-US"/>
          </a:p>
          <a:p>
            <a:pPr marL="0" indent="0" eaLnBrk="1" hangingPunct="1">
              <a:lnSpc>
                <a:spcPct val="90000"/>
              </a:lnSpc>
              <a:buFont typeface="Arial" charset="0"/>
              <a:buNone/>
            </a:pPr>
            <a:r>
              <a:rPr lang="en-US"/>
              <a:t>Available for athletes &amp; volunteers starting at 11:30</a:t>
            </a:r>
          </a:p>
        </p:txBody>
      </p:sp>
      <p:pic>
        <p:nvPicPr>
          <p:cNvPr id="48131" name="Picture 4" descr="DSC02370"/>
          <p:cNvPicPr>
            <a:picLocks noChangeAspect="1" noChangeArrowheads="1"/>
          </p:cNvPicPr>
          <p:nvPr/>
        </p:nvPicPr>
        <p:blipFill>
          <a:blip r:embed="rId3"/>
          <a:srcRect/>
          <a:stretch>
            <a:fillRect/>
          </a:stretch>
        </p:blipFill>
        <p:spPr bwMode="auto">
          <a:xfrm>
            <a:off x="228600" y="228600"/>
            <a:ext cx="3733800" cy="3200400"/>
          </a:xfrm>
          <a:prstGeom prst="rect">
            <a:avLst/>
          </a:prstGeom>
          <a:noFill/>
          <a:ln w="9525">
            <a:noFill/>
            <a:miter lim="800000"/>
            <a:headEnd/>
            <a:tailEnd/>
          </a:ln>
        </p:spPr>
      </p:pic>
      <p:sp>
        <p:nvSpPr>
          <p:cNvPr id="27653" name="Rectangle 5"/>
          <p:cNvSpPr>
            <a:spLocks noChangeArrowheads="1"/>
          </p:cNvSpPr>
          <p:nvPr/>
        </p:nvSpPr>
        <p:spPr bwMode="auto">
          <a:xfrm>
            <a:off x="228600" y="3657600"/>
            <a:ext cx="8763000" cy="1077218"/>
          </a:xfrm>
          <a:prstGeom prst="rect">
            <a:avLst/>
          </a:prstGeom>
          <a:noFill/>
          <a:ln>
            <a:noFill/>
          </a:ln>
          <a:extLst/>
        </p:spPr>
        <p:txBody>
          <a:bodyPr>
            <a:spAutoFit/>
          </a:bodyPr>
          <a:lstStyle/>
          <a:p>
            <a:pPr>
              <a:spcBef>
                <a:spcPct val="20000"/>
              </a:spcBef>
              <a:defRPr/>
            </a:pPr>
            <a:r>
              <a:rPr lang="en-US" sz="3200" dirty="0">
                <a:latin typeface="+mn-lt"/>
              </a:rPr>
              <a:t>Lunches are located in the Meal Tent in the upper corner of the parking lot  </a:t>
            </a:r>
          </a:p>
        </p:txBody>
      </p:sp>
    </p:spTree>
  </p:cSld>
  <p:clrMapOvr>
    <a:masterClrMapping/>
  </p:clrMapOvr>
  <p:transition advClick="0" advTm="5000"/>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3"/>
          <p:cNvSpPr>
            <a:spLocks noGrp="1" noChangeArrowheads="1"/>
          </p:cNvSpPr>
          <p:nvPr>
            <p:ph idx="1"/>
          </p:nvPr>
        </p:nvSpPr>
        <p:spPr>
          <a:xfrm>
            <a:off x="381000" y="1447800"/>
            <a:ext cx="8534400" cy="4800600"/>
          </a:xfrm>
        </p:spPr>
        <p:txBody>
          <a:bodyPr/>
          <a:lstStyle/>
          <a:p>
            <a:pPr eaLnBrk="1" hangingPunct="1"/>
            <a:r>
              <a:rPr lang="en-US" sz="3600" dirty="0"/>
              <a:t>Children under 8 years old.</a:t>
            </a:r>
          </a:p>
          <a:p>
            <a:pPr eaLnBrk="1" hangingPunct="1"/>
            <a:r>
              <a:rPr lang="en-US" sz="3600" dirty="0"/>
              <a:t>They may participate in the Youth Athletes Program for ages 2-7.</a:t>
            </a:r>
          </a:p>
          <a:p>
            <a:pPr eaLnBrk="1" hangingPunct="1"/>
            <a:r>
              <a:rPr lang="en-US" sz="3600" dirty="0"/>
              <a:t>Eligible to participate in all Demonstration Sports and any activity in Olympic Village.</a:t>
            </a:r>
          </a:p>
          <a:p>
            <a:pPr eaLnBrk="1" hangingPunct="1"/>
            <a:r>
              <a:rPr lang="en-US" sz="3600" dirty="0"/>
              <a:t>Olympic Village Athletes will have an athlete number that starts with OV. Pin the athlete number to the front of the shirt.</a:t>
            </a:r>
          </a:p>
        </p:txBody>
      </p:sp>
      <p:sp>
        <p:nvSpPr>
          <p:cNvPr id="56322" name="Rectangle 2"/>
          <p:cNvSpPr>
            <a:spLocks noGrp="1" noChangeArrowheads="1"/>
          </p:cNvSpPr>
          <p:nvPr>
            <p:ph type="title"/>
          </p:nvPr>
        </p:nvSpPr>
        <p:spPr>
          <a:xfrm>
            <a:off x="152400" y="76200"/>
            <a:ext cx="8763000" cy="1162050"/>
          </a:xfrm>
        </p:spPr>
        <p:txBody>
          <a:bodyPr/>
          <a:lstStyle/>
          <a:p>
            <a:pPr eaLnBrk="1" hangingPunct="1"/>
            <a:r>
              <a:rPr lang="en-US" sz="4800" b="1"/>
              <a:t>Olympic Village Athletes</a:t>
            </a:r>
          </a:p>
        </p:txBody>
      </p:sp>
    </p:spTree>
  </p:cSld>
  <p:clrMapOvr>
    <a:masterClrMapping/>
  </p:clrMapOvr>
  <p:transition advClick="0" advTm="500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2"/>
          <p:cNvSpPr>
            <a:spLocks noChangeArrowheads="1"/>
          </p:cNvSpPr>
          <p:nvPr/>
        </p:nvSpPr>
        <p:spPr bwMode="auto">
          <a:xfrm>
            <a:off x="152400" y="152400"/>
            <a:ext cx="8763000" cy="6553200"/>
          </a:xfrm>
          <a:prstGeom prst="rect">
            <a:avLst/>
          </a:prstGeom>
          <a:solidFill>
            <a:srgbClr val="FFE05D"/>
          </a:solidFill>
          <a:ln w="28575">
            <a:solidFill>
              <a:srgbClr val="000000"/>
            </a:solidFill>
            <a:miter lim="800000"/>
            <a:headEnd/>
            <a:tailEnd/>
          </a:ln>
        </p:spPr>
        <p:txBody>
          <a:bodyPr wrap="none" anchor="ctr"/>
          <a:lstStyle/>
          <a:p>
            <a:pPr algn="ctr"/>
            <a:endParaRPr lang="en-US">
              <a:solidFill>
                <a:srgbClr val="000000"/>
              </a:solidFill>
            </a:endParaRPr>
          </a:p>
        </p:txBody>
      </p:sp>
      <p:sp>
        <p:nvSpPr>
          <p:cNvPr id="58370" name="Line 3"/>
          <p:cNvSpPr>
            <a:spLocks noChangeShapeType="1"/>
          </p:cNvSpPr>
          <p:nvPr/>
        </p:nvSpPr>
        <p:spPr bwMode="auto">
          <a:xfrm>
            <a:off x="304800" y="5562600"/>
            <a:ext cx="8382000" cy="0"/>
          </a:xfrm>
          <a:prstGeom prst="line">
            <a:avLst/>
          </a:prstGeom>
          <a:noFill/>
          <a:ln w="28575">
            <a:solidFill>
              <a:srgbClr val="000000"/>
            </a:solidFill>
            <a:round/>
            <a:headEnd/>
            <a:tailEnd/>
          </a:ln>
        </p:spPr>
        <p:txBody>
          <a:bodyPr/>
          <a:lstStyle/>
          <a:p>
            <a:endParaRPr lang="en-US"/>
          </a:p>
        </p:txBody>
      </p:sp>
      <p:sp>
        <p:nvSpPr>
          <p:cNvPr id="58371" name="Text Box 4"/>
          <p:cNvSpPr txBox="1">
            <a:spLocks noChangeArrowheads="1"/>
          </p:cNvSpPr>
          <p:nvPr/>
        </p:nvSpPr>
        <p:spPr bwMode="auto">
          <a:xfrm>
            <a:off x="304800" y="5715000"/>
            <a:ext cx="7772400" cy="366713"/>
          </a:xfrm>
          <a:prstGeom prst="rect">
            <a:avLst/>
          </a:prstGeom>
          <a:noFill/>
          <a:ln w="9525">
            <a:noFill/>
            <a:miter lim="800000"/>
            <a:headEnd/>
            <a:tailEnd/>
          </a:ln>
        </p:spPr>
        <p:txBody>
          <a:bodyPr>
            <a:spAutoFit/>
          </a:bodyPr>
          <a:lstStyle/>
          <a:p>
            <a:pPr>
              <a:spcBef>
                <a:spcPct val="50000"/>
              </a:spcBef>
            </a:pPr>
            <a:r>
              <a:rPr lang="en-US" b="1">
                <a:solidFill>
                  <a:srgbClr val="000000"/>
                </a:solidFill>
              </a:rPr>
              <a:t>Medical Conditions:</a:t>
            </a:r>
          </a:p>
        </p:txBody>
      </p:sp>
      <p:sp>
        <p:nvSpPr>
          <p:cNvPr id="58372" name="Line 5"/>
          <p:cNvSpPr>
            <a:spLocks noChangeShapeType="1"/>
          </p:cNvSpPr>
          <p:nvPr/>
        </p:nvSpPr>
        <p:spPr bwMode="auto">
          <a:xfrm>
            <a:off x="381000" y="1447800"/>
            <a:ext cx="8382000" cy="0"/>
          </a:xfrm>
          <a:prstGeom prst="line">
            <a:avLst/>
          </a:prstGeom>
          <a:noFill/>
          <a:ln w="57150">
            <a:solidFill>
              <a:srgbClr val="000000"/>
            </a:solidFill>
            <a:round/>
            <a:headEnd/>
            <a:tailEnd/>
          </a:ln>
        </p:spPr>
        <p:txBody>
          <a:bodyPr/>
          <a:lstStyle/>
          <a:p>
            <a:endParaRPr lang="en-US"/>
          </a:p>
        </p:txBody>
      </p:sp>
      <p:sp>
        <p:nvSpPr>
          <p:cNvPr id="58373" name="Text Box 6"/>
          <p:cNvSpPr txBox="1">
            <a:spLocks noChangeArrowheads="1"/>
          </p:cNvSpPr>
          <p:nvPr/>
        </p:nvSpPr>
        <p:spPr bwMode="auto">
          <a:xfrm>
            <a:off x="1600200" y="381000"/>
            <a:ext cx="7010400" cy="519113"/>
          </a:xfrm>
          <a:prstGeom prst="rect">
            <a:avLst/>
          </a:prstGeom>
          <a:noFill/>
          <a:ln w="9525">
            <a:noFill/>
            <a:miter lim="800000"/>
            <a:headEnd/>
            <a:tailEnd/>
          </a:ln>
        </p:spPr>
        <p:txBody>
          <a:bodyPr>
            <a:spAutoFit/>
          </a:bodyPr>
          <a:lstStyle/>
          <a:p>
            <a:pPr>
              <a:spcBef>
                <a:spcPct val="50000"/>
              </a:spcBef>
            </a:pPr>
            <a:r>
              <a:rPr lang="en-US" sz="2800" b="1" i="1" dirty="0">
                <a:solidFill>
                  <a:srgbClr val="000000"/>
                </a:solidFill>
              </a:rPr>
              <a:t>Special Olympics PA – Area M</a:t>
            </a:r>
          </a:p>
        </p:txBody>
      </p:sp>
      <p:sp>
        <p:nvSpPr>
          <p:cNvPr id="58374" name="Text Box 7"/>
          <p:cNvSpPr txBox="1">
            <a:spLocks noChangeArrowheads="1"/>
          </p:cNvSpPr>
          <p:nvPr/>
        </p:nvSpPr>
        <p:spPr bwMode="auto">
          <a:xfrm>
            <a:off x="1600200" y="914400"/>
            <a:ext cx="6324600" cy="519113"/>
          </a:xfrm>
          <a:prstGeom prst="rect">
            <a:avLst/>
          </a:prstGeom>
          <a:noFill/>
          <a:ln w="9525">
            <a:noFill/>
            <a:miter lim="800000"/>
            <a:headEnd/>
            <a:tailEnd/>
          </a:ln>
        </p:spPr>
        <p:txBody>
          <a:bodyPr>
            <a:spAutoFit/>
          </a:bodyPr>
          <a:lstStyle/>
          <a:p>
            <a:pPr>
              <a:spcBef>
                <a:spcPct val="50000"/>
              </a:spcBef>
            </a:pPr>
            <a:r>
              <a:rPr lang="en-US" sz="2800" i="1" dirty="0">
                <a:solidFill>
                  <a:srgbClr val="000000"/>
                </a:solidFill>
              </a:rPr>
              <a:t>2015 Area M Games</a:t>
            </a:r>
          </a:p>
        </p:txBody>
      </p:sp>
      <p:pic>
        <p:nvPicPr>
          <p:cNvPr id="58375" name="Picture 8"/>
          <p:cNvPicPr>
            <a:picLocks noChangeAspect="1" noChangeArrowheads="1"/>
          </p:cNvPicPr>
          <p:nvPr/>
        </p:nvPicPr>
        <p:blipFill>
          <a:blip r:embed="rId3">
            <a:clrChange>
              <a:clrFrom>
                <a:srgbClr val="FFF7D6"/>
              </a:clrFrom>
              <a:clrTo>
                <a:srgbClr val="FFF7D6">
                  <a:alpha val="0"/>
                </a:srgbClr>
              </a:clrTo>
            </a:clrChange>
            <a:grayscl/>
          </a:blip>
          <a:srcRect l="10667" t="13519" r="10667"/>
          <a:stretch>
            <a:fillRect/>
          </a:stretch>
        </p:blipFill>
        <p:spPr bwMode="auto">
          <a:xfrm>
            <a:off x="374650" y="381000"/>
            <a:ext cx="1079500" cy="974725"/>
          </a:xfrm>
          <a:prstGeom prst="rect">
            <a:avLst/>
          </a:prstGeom>
          <a:noFill/>
          <a:ln w="9525">
            <a:noFill/>
            <a:miter lim="800000"/>
            <a:headEnd/>
            <a:tailEnd/>
          </a:ln>
        </p:spPr>
      </p:pic>
      <p:sp>
        <p:nvSpPr>
          <p:cNvPr id="58376" name="Line 9"/>
          <p:cNvSpPr>
            <a:spLocks noChangeShapeType="1"/>
          </p:cNvSpPr>
          <p:nvPr/>
        </p:nvSpPr>
        <p:spPr bwMode="auto">
          <a:xfrm>
            <a:off x="381000" y="2743200"/>
            <a:ext cx="8382000" cy="0"/>
          </a:xfrm>
          <a:prstGeom prst="line">
            <a:avLst/>
          </a:prstGeom>
          <a:noFill/>
          <a:ln w="12700">
            <a:solidFill>
              <a:srgbClr val="000000"/>
            </a:solidFill>
            <a:round/>
            <a:headEnd/>
            <a:tailEnd/>
          </a:ln>
        </p:spPr>
        <p:txBody>
          <a:bodyPr/>
          <a:lstStyle/>
          <a:p>
            <a:endParaRPr lang="en-US"/>
          </a:p>
        </p:txBody>
      </p:sp>
      <p:sp>
        <p:nvSpPr>
          <p:cNvPr id="58377" name="Line 10"/>
          <p:cNvSpPr>
            <a:spLocks noChangeShapeType="1"/>
          </p:cNvSpPr>
          <p:nvPr/>
        </p:nvSpPr>
        <p:spPr bwMode="auto">
          <a:xfrm>
            <a:off x="381000" y="3200400"/>
            <a:ext cx="8382000" cy="0"/>
          </a:xfrm>
          <a:prstGeom prst="line">
            <a:avLst/>
          </a:prstGeom>
          <a:noFill/>
          <a:ln w="12700">
            <a:solidFill>
              <a:srgbClr val="000000"/>
            </a:solidFill>
            <a:round/>
            <a:headEnd/>
            <a:tailEnd/>
          </a:ln>
        </p:spPr>
        <p:txBody>
          <a:bodyPr/>
          <a:lstStyle/>
          <a:p>
            <a:endParaRPr lang="en-US"/>
          </a:p>
        </p:txBody>
      </p:sp>
      <p:sp>
        <p:nvSpPr>
          <p:cNvPr id="58378" name="Text Box 11"/>
          <p:cNvSpPr txBox="1">
            <a:spLocks noChangeArrowheads="1"/>
          </p:cNvSpPr>
          <p:nvPr/>
        </p:nvSpPr>
        <p:spPr bwMode="auto">
          <a:xfrm>
            <a:off x="533400" y="2895600"/>
            <a:ext cx="4191000" cy="366713"/>
          </a:xfrm>
          <a:prstGeom prst="rect">
            <a:avLst/>
          </a:prstGeom>
          <a:noFill/>
          <a:ln w="9525">
            <a:noFill/>
            <a:miter lim="800000"/>
            <a:headEnd/>
            <a:tailEnd/>
          </a:ln>
        </p:spPr>
        <p:txBody>
          <a:bodyPr>
            <a:spAutoFit/>
          </a:bodyPr>
          <a:lstStyle/>
          <a:p>
            <a:pPr>
              <a:spcBef>
                <a:spcPct val="50000"/>
              </a:spcBef>
            </a:pPr>
            <a:endParaRPr lang="en-US">
              <a:solidFill>
                <a:srgbClr val="000000"/>
              </a:solidFill>
            </a:endParaRPr>
          </a:p>
        </p:txBody>
      </p:sp>
      <p:sp>
        <p:nvSpPr>
          <p:cNvPr id="58379" name="Text Box 12"/>
          <p:cNvSpPr txBox="1">
            <a:spLocks noChangeArrowheads="1"/>
          </p:cNvSpPr>
          <p:nvPr/>
        </p:nvSpPr>
        <p:spPr bwMode="auto">
          <a:xfrm>
            <a:off x="457200" y="2819400"/>
            <a:ext cx="2286000" cy="366713"/>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Event Name</a:t>
            </a:r>
          </a:p>
        </p:txBody>
      </p:sp>
      <p:sp>
        <p:nvSpPr>
          <p:cNvPr id="58380" name="Text Box 13"/>
          <p:cNvSpPr txBox="1">
            <a:spLocks noChangeArrowheads="1"/>
          </p:cNvSpPr>
          <p:nvPr/>
        </p:nvSpPr>
        <p:spPr bwMode="auto">
          <a:xfrm>
            <a:off x="5334000" y="2819400"/>
            <a:ext cx="3352800" cy="366713"/>
          </a:xfrm>
          <a:prstGeom prst="rect">
            <a:avLst/>
          </a:prstGeom>
          <a:noFill/>
          <a:ln w="9525">
            <a:noFill/>
            <a:miter lim="800000"/>
            <a:headEnd/>
            <a:tailEnd/>
          </a:ln>
        </p:spPr>
        <p:txBody>
          <a:bodyPr>
            <a:spAutoFit/>
          </a:bodyPr>
          <a:lstStyle/>
          <a:p>
            <a:pPr>
              <a:spcBef>
                <a:spcPct val="50000"/>
              </a:spcBef>
            </a:pPr>
            <a:r>
              <a:rPr lang="en-US" b="1">
                <a:solidFill>
                  <a:srgbClr val="000000"/>
                </a:solidFill>
              </a:rPr>
              <a:t>Heat    Lane   Start Point</a:t>
            </a:r>
          </a:p>
        </p:txBody>
      </p:sp>
      <p:sp>
        <p:nvSpPr>
          <p:cNvPr id="58381" name="Text Box 14"/>
          <p:cNvSpPr txBox="1">
            <a:spLocks noChangeArrowheads="1"/>
          </p:cNvSpPr>
          <p:nvPr/>
        </p:nvSpPr>
        <p:spPr bwMode="auto">
          <a:xfrm>
            <a:off x="381000" y="1524000"/>
            <a:ext cx="3886200" cy="396875"/>
          </a:xfrm>
          <a:prstGeom prst="rect">
            <a:avLst/>
          </a:prstGeom>
          <a:noFill/>
          <a:ln w="9525">
            <a:noFill/>
            <a:miter lim="800000"/>
            <a:headEnd/>
            <a:tailEnd/>
          </a:ln>
        </p:spPr>
        <p:txBody>
          <a:bodyPr>
            <a:spAutoFit/>
          </a:bodyPr>
          <a:lstStyle/>
          <a:p>
            <a:pPr>
              <a:spcBef>
                <a:spcPct val="50000"/>
              </a:spcBef>
            </a:pPr>
            <a:r>
              <a:rPr lang="en-US" sz="2000" b="1">
                <a:solidFill>
                  <a:srgbClr val="000000"/>
                </a:solidFill>
              </a:rPr>
              <a:t>DWIGHT SCHRUTE</a:t>
            </a:r>
          </a:p>
        </p:txBody>
      </p:sp>
      <p:sp>
        <p:nvSpPr>
          <p:cNvPr id="58382" name="Text Box 15"/>
          <p:cNvSpPr txBox="1">
            <a:spLocks noChangeArrowheads="1"/>
          </p:cNvSpPr>
          <p:nvPr/>
        </p:nvSpPr>
        <p:spPr bwMode="auto">
          <a:xfrm>
            <a:off x="4800600" y="1524000"/>
            <a:ext cx="3886200" cy="396875"/>
          </a:xfrm>
          <a:prstGeom prst="rect">
            <a:avLst/>
          </a:prstGeom>
          <a:noFill/>
          <a:ln w="9525">
            <a:noFill/>
            <a:miter lim="800000"/>
            <a:headEnd/>
            <a:tailEnd/>
          </a:ln>
        </p:spPr>
        <p:txBody>
          <a:bodyPr>
            <a:spAutoFit/>
          </a:bodyPr>
          <a:lstStyle/>
          <a:p>
            <a:pPr algn="r">
              <a:spcBef>
                <a:spcPct val="50000"/>
              </a:spcBef>
            </a:pPr>
            <a:r>
              <a:rPr lang="en-US" sz="2000" b="1">
                <a:solidFill>
                  <a:srgbClr val="000000"/>
                </a:solidFill>
              </a:rPr>
              <a:t>Athlete Number:</a:t>
            </a:r>
          </a:p>
        </p:txBody>
      </p:sp>
      <p:sp>
        <p:nvSpPr>
          <p:cNvPr id="58383" name="Text Box 16"/>
          <p:cNvSpPr txBox="1">
            <a:spLocks noChangeArrowheads="1"/>
          </p:cNvSpPr>
          <p:nvPr/>
        </p:nvSpPr>
        <p:spPr bwMode="auto">
          <a:xfrm>
            <a:off x="381000" y="1965325"/>
            <a:ext cx="3886200" cy="396875"/>
          </a:xfrm>
          <a:prstGeom prst="rect">
            <a:avLst/>
          </a:prstGeom>
          <a:noFill/>
          <a:ln w="9525">
            <a:noFill/>
            <a:miter lim="800000"/>
            <a:headEnd/>
            <a:tailEnd/>
          </a:ln>
        </p:spPr>
        <p:txBody>
          <a:bodyPr>
            <a:spAutoFit/>
          </a:bodyPr>
          <a:lstStyle/>
          <a:p>
            <a:pPr>
              <a:spcBef>
                <a:spcPct val="50000"/>
              </a:spcBef>
            </a:pPr>
            <a:r>
              <a:rPr lang="en-US" sz="2000" b="1">
                <a:solidFill>
                  <a:srgbClr val="000000"/>
                </a:solidFill>
              </a:rPr>
              <a:t>HALIFAX ELEMENTARY</a:t>
            </a:r>
          </a:p>
        </p:txBody>
      </p:sp>
      <p:sp>
        <p:nvSpPr>
          <p:cNvPr id="58384" name="Text Box 17"/>
          <p:cNvSpPr txBox="1">
            <a:spLocks noChangeArrowheads="1"/>
          </p:cNvSpPr>
          <p:nvPr/>
        </p:nvSpPr>
        <p:spPr bwMode="auto">
          <a:xfrm>
            <a:off x="4953000" y="1965325"/>
            <a:ext cx="3733800" cy="396875"/>
          </a:xfrm>
          <a:prstGeom prst="rect">
            <a:avLst/>
          </a:prstGeom>
          <a:noFill/>
          <a:ln w="9525">
            <a:noFill/>
            <a:miter lim="800000"/>
            <a:headEnd/>
            <a:tailEnd/>
          </a:ln>
        </p:spPr>
        <p:txBody>
          <a:bodyPr>
            <a:spAutoFit/>
          </a:bodyPr>
          <a:lstStyle/>
          <a:p>
            <a:pPr algn="r">
              <a:spcBef>
                <a:spcPct val="50000"/>
              </a:spcBef>
            </a:pPr>
            <a:r>
              <a:rPr lang="en-US" sz="2000" b="1">
                <a:solidFill>
                  <a:srgbClr val="000000"/>
                </a:solidFill>
              </a:rPr>
              <a:t>Group:  Male Child</a:t>
            </a:r>
          </a:p>
        </p:txBody>
      </p:sp>
      <p:sp>
        <p:nvSpPr>
          <p:cNvPr id="58385" name="Text Box 18"/>
          <p:cNvSpPr txBox="1">
            <a:spLocks noChangeArrowheads="1"/>
          </p:cNvSpPr>
          <p:nvPr/>
        </p:nvSpPr>
        <p:spPr bwMode="auto">
          <a:xfrm>
            <a:off x="381000" y="2362200"/>
            <a:ext cx="4648200" cy="396875"/>
          </a:xfrm>
          <a:prstGeom prst="rect">
            <a:avLst/>
          </a:prstGeom>
          <a:noFill/>
          <a:ln w="9525">
            <a:noFill/>
            <a:miter lim="800000"/>
            <a:headEnd/>
            <a:tailEnd/>
          </a:ln>
        </p:spPr>
        <p:txBody>
          <a:bodyPr>
            <a:spAutoFit/>
          </a:bodyPr>
          <a:lstStyle/>
          <a:p>
            <a:pPr>
              <a:spcBef>
                <a:spcPct val="50000"/>
              </a:spcBef>
            </a:pPr>
            <a:r>
              <a:rPr lang="en-US" sz="2000" b="1" dirty="0">
                <a:solidFill>
                  <a:srgbClr val="000000"/>
                </a:solidFill>
              </a:rPr>
              <a:t>Birth Date:     4/2/2007</a:t>
            </a:r>
          </a:p>
        </p:txBody>
      </p:sp>
      <p:sp>
        <p:nvSpPr>
          <p:cNvPr id="58386" name="Text Box 19"/>
          <p:cNvSpPr txBox="1">
            <a:spLocks noChangeArrowheads="1"/>
          </p:cNvSpPr>
          <p:nvPr/>
        </p:nvSpPr>
        <p:spPr bwMode="auto">
          <a:xfrm>
            <a:off x="381000" y="3214688"/>
            <a:ext cx="4114800" cy="366712"/>
          </a:xfrm>
          <a:prstGeom prst="rect">
            <a:avLst/>
          </a:prstGeom>
          <a:noFill/>
          <a:ln w="9525">
            <a:noFill/>
            <a:miter lim="800000"/>
            <a:headEnd/>
            <a:tailEnd/>
          </a:ln>
        </p:spPr>
        <p:txBody>
          <a:bodyPr>
            <a:spAutoFit/>
          </a:bodyPr>
          <a:lstStyle/>
          <a:p>
            <a:pPr>
              <a:spcBef>
                <a:spcPct val="50000"/>
              </a:spcBef>
            </a:pPr>
            <a:r>
              <a:rPr lang="en-US">
                <a:solidFill>
                  <a:srgbClr val="000000"/>
                </a:solidFill>
              </a:rPr>
              <a:t>Olympic Village – Male Child</a:t>
            </a:r>
          </a:p>
        </p:txBody>
      </p:sp>
      <p:sp>
        <p:nvSpPr>
          <p:cNvPr id="58387" name="Text Box 20"/>
          <p:cNvSpPr txBox="1">
            <a:spLocks noChangeArrowheads="1"/>
          </p:cNvSpPr>
          <p:nvPr/>
        </p:nvSpPr>
        <p:spPr bwMode="auto">
          <a:xfrm>
            <a:off x="5943600" y="3200400"/>
            <a:ext cx="2743200" cy="366713"/>
          </a:xfrm>
          <a:prstGeom prst="rect">
            <a:avLst/>
          </a:prstGeom>
          <a:noFill/>
          <a:ln w="9525">
            <a:noFill/>
            <a:miter lim="800000"/>
            <a:headEnd/>
            <a:tailEnd/>
          </a:ln>
        </p:spPr>
        <p:txBody>
          <a:bodyPr>
            <a:spAutoFit/>
          </a:bodyPr>
          <a:lstStyle/>
          <a:p>
            <a:pPr algn="r">
              <a:spcBef>
                <a:spcPct val="50000"/>
              </a:spcBef>
            </a:pPr>
            <a:r>
              <a:rPr lang="en-US">
                <a:solidFill>
                  <a:srgbClr val="000000"/>
                </a:solidFill>
              </a:rPr>
              <a:t>Olympic Village</a:t>
            </a:r>
          </a:p>
        </p:txBody>
      </p:sp>
    </p:spTree>
  </p:cSld>
  <p:clrMapOvr>
    <a:masterClrMapping/>
  </p:clrMapOvr>
  <p:transition advClick="0" advTm="5000"/>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2"/>
          <p:cNvSpPr>
            <a:spLocks noGrp="1" noChangeArrowheads="1"/>
          </p:cNvSpPr>
          <p:nvPr>
            <p:ph type="title" idx="4294967295"/>
          </p:nvPr>
        </p:nvSpPr>
        <p:spPr>
          <a:xfrm>
            <a:off x="0" y="103188"/>
            <a:ext cx="8991600" cy="1314450"/>
          </a:xfrm>
        </p:spPr>
        <p:txBody>
          <a:bodyPr/>
          <a:lstStyle/>
          <a:p>
            <a:pPr eaLnBrk="1" hangingPunct="1"/>
            <a:r>
              <a:rPr lang="en-US" sz="4800" b="1"/>
              <a:t>Olympic Village</a:t>
            </a:r>
          </a:p>
        </p:txBody>
      </p:sp>
      <p:sp>
        <p:nvSpPr>
          <p:cNvPr id="60418" name="Rectangle 3"/>
          <p:cNvSpPr>
            <a:spLocks noGrp="1" noChangeArrowheads="1"/>
          </p:cNvSpPr>
          <p:nvPr>
            <p:ph type="body" idx="4294967295"/>
          </p:nvPr>
        </p:nvSpPr>
        <p:spPr>
          <a:xfrm>
            <a:off x="76200" y="1600200"/>
            <a:ext cx="4419600" cy="4952999"/>
          </a:xfrm>
        </p:spPr>
        <p:txBody>
          <a:bodyPr/>
          <a:lstStyle/>
          <a:p>
            <a:pPr marL="609600" indent="-609600" eaLnBrk="1" hangingPunct="1"/>
            <a:r>
              <a:rPr lang="en-US" sz="2800" dirty="0"/>
              <a:t>When your athlete is not competing, take them to the Olympic Village &amp; Demonstration Sports.</a:t>
            </a:r>
          </a:p>
          <a:p>
            <a:pPr marL="609600" indent="-609600" eaLnBrk="1" hangingPunct="1"/>
            <a:endParaRPr lang="en-US" sz="700" dirty="0"/>
          </a:p>
          <a:p>
            <a:pPr marL="609600" indent="-609600" eaLnBrk="1" hangingPunct="1"/>
            <a:r>
              <a:rPr lang="en-US" sz="2800" dirty="0"/>
              <a:t>There may be special activities that will only be offered to the athletes and may be limited to one time participation.</a:t>
            </a:r>
          </a:p>
          <a:p>
            <a:pPr marL="609600" indent="-609600" eaLnBrk="1" hangingPunct="1">
              <a:buFontTx/>
              <a:buNone/>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2286000"/>
            <a:ext cx="4191000" cy="3143250"/>
          </a:xfrm>
          <a:prstGeom prst="rect">
            <a:avLst/>
          </a:prstGeom>
        </p:spPr>
      </p:pic>
    </p:spTree>
  </p:cSld>
  <p:clrMapOvr>
    <a:masterClrMapping/>
  </p:clrMapOvr>
  <p:transition advClick="0" advTm="500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p:nvPr>
        </p:nvSpPr>
        <p:spPr>
          <a:xfrm>
            <a:off x="0" y="0"/>
            <a:ext cx="9144000" cy="990600"/>
          </a:xfrm>
        </p:spPr>
        <p:txBody>
          <a:bodyPr/>
          <a:lstStyle/>
          <a:p>
            <a:pPr eaLnBrk="1" hangingPunct="1"/>
            <a:r>
              <a:rPr lang="en-US" sz="4800" b="1"/>
              <a:t>What to Wear:</a:t>
            </a:r>
          </a:p>
        </p:txBody>
      </p:sp>
      <p:sp>
        <p:nvSpPr>
          <p:cNvPr id="6147" name="Rectangle 3"/>
          <p:cNvSpPr>
            <a:spLocks noGrp="1" noChangeArrowheads="1"/>
          </p:cNvSpPr>
          <p:nvPr>
            <p:ph idx="1"/>
          </p:nvPr>
        </p:nvSpPr>
        <p:spPr>
          <a:xfrm>
            <a:off x="152400" y="838200"/>
            <a:ext cx="8915400" cy="5715000"/>
          </a:xfrm>
        </p:spPr>
        <p:txBody>
          <a:bodyPr/>
          <a:lstStyle/>
          <a:p>
            <a:pPr eaLnBrk="1" hangingPunct="1">
              <a:defRPr/>
            </a:pPr>
            <a:r>
              <a:rPr lang="en-US" sz="3600" dirty="0"/>
              <a:t>Dress Comfortably</a:t>
            </a:r>
          </a:p>
          <a:p>
            <a:pPr eaLnBrk="1" hangingPunct="1">
              <a:defRPr/>
            </a:pPr>
            <a:r>
              <a:rPr lang="en-US" sz="3600" dirty="0"/>
              <a:t>For colder days, dress in layers</a:t>
            </a:r>
          </a:p>
          <a:p>
            <a:pPr eaLnBrk="1" hangingPunct="1">
              <a:defRPr/>
            </a:pPr>
            <a:r>
              <a:rPr lang="en-US" sz="3600" dirty="0"/>
              <a:t>Your Games t-shirt should be the top layer</a:t>
            </a:r>
          </a:p>
          <a:p>
            <a:pPr marL="0" indent="0" eaLnBrk="1" hangingPunct="1">
              <a:buFont typeface="Arial" charset="0"/>
              <a:buNone/>
              <a:defRPr/>
            </a:pPr>
            <a:endParaRPr lang="en-US" sz="1600" dirty="0"/>
          </a:p>
          <a:p>
            <a:pPr marL="0" indent="0" eaLnBrk="1" hangingPunct="1">
              <a:buFont typeface="Arial" charset="0"/>
              <a:buNone/>
              <a:defRPr/>
            </a:pPr>
            <a:r>
              <a:rPr lang="en-US" sz="4800" b="1" dirty="0"/>
              <a:t>                What to Bring:</a:t>
            </a:r>
            <a:endParaRPr lang="en-US" sz="4800" dirty="0"/>
          </a:p>
          <a:p>
            <a:pPr eaLnBrk="1" hangingPunct="1">
              <a:defRPr/>
            </a:pPr>
            <a:r>
              <a:rPr lang="en-US" dirty="0"/>
              <a:t>Backpack/Bag</a:t>
            </a:r>
          </a:p>
          <a:p>
            <a:pPr eaLnBrk="1" hangingPunct="1">
              <a:defRPr/>
            </a:pPr>
            <a:r>
              <a:rPr lang="en-US" b="1" dirty="0"/>
              <a:t>Driver’s License or a Photo ID </a:t>
            </a:r>
          </a:p>
          <a:p>
            <a:pPr eaLnBrk="1" hangingPunct="1">
              <a:spcBef>
                <a:spcPts val="0"/>
              </a:spcBef>
              <a:defRPr/>
            </a:pPr>
            <a:r>
              <a:rPr lang="en-US" dirty="0"/>
              <a:t>2 Bottles of Water - for you and your athlete</a:t>
            </a:r>
          </a:p>
          <a:p>
            <a:pPr eaLnBrk="1" hangingPunct="1">
              <a:defRPr/>
            </a:pPr>
            <a:r>
              <a:rPr lang="en-US" dirty="0"/>
              <a:t>Sunscreen</a:t>
            </a:r>
          </a:p>
          <a:p>
            <a:pPr eaLnBrk="1" hangingPunct="1">
              <a:defRPr/>
            </a:pPr>
            <a:r>
              <a:rPr lang="en-US" dirty="0"/>
              <a:t>Tissues</a:t>
            </a:r>
          </a:p>
          <a:p>
            <a:pPr eaLnBrk="1" hangingPunct="1">
              <a:defRPr/>
            </a:pPr>
            <a:endParaRPr lang="en-US" sz="3600" dirty="0"/>
          </a:p>
        </p:txBody>
      </p:sp>
    </p:spTree>
  </p:cSld>
  <p:clrMapOvr>
    <a:masterClrMapping/>
  </p:clrMapOvr>
  <p:transition advClick="0" advTm="5000"/>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a:xfrm>
            <a:off x="0" y="0"/>
            <a:ext cx="4724400" cy="990600"/>
          </a:xfrm>
        </p:spPr>
        <p:txBody>
          <a:bodyPr/>
          <a:lstStyle/>
          <a:p>
            <a:pPr eaLnBrk="1" hangingPunct="1"/>
            <a:r>
              <a:rPr lang="en-US" sz="4800"/>
              <a:t>Demonstration</a:t>
            </a:r>
            <a:r>
              <a:rPr lang="en-US" sz="4800">
                <a:solidFill>
                  <a:schemeClr val="accent2"/>
                </a:solidFill>
              </a:rPr>
              <a:t> </a:t>
            </a:r>
          </a:p>
        </p:txBody>
      </p:sp>
      <p:sp>
        <p:nvSpPr>
          <p:cNvPr id="193544" name="Rectangle 8"/>
          <p:cNvSpPr>
            <a:spLocks noChangeArrowheads="1"/>
          </p:cNvSpPr>
          <p:nvPr/>
        </p:nvSpPr>
        <p:spPr bwMode="auto">
          <a:xfrm>
            <a:off x="228600" y="3952875"/>
            <a:ext cx="4419600" cy="2640012"/>
          </a:xfrm>
          <a:prstGeom prst="rect">
            <a:avLst/>
          </a:prstGeom>
          <a:noFill/>
          <a:ln w="9525">
            <a:noFill/>
            <a:miter lim="800000"/>
            <a:headEnd/>
            <a:tailEnd/>
          </a:ln>
        </p:spPr>
        <p:txBody>
          <a:bodyPr anchor="b"/>
          <a:lstStyle/>
          <a:p>
            <a:pPr algn="ctr">
              <a:lnSpc>
                <a:spcPct val="90000"/>
              </a:lnSpc>
              <a:defRPr/>
            </a:pPr>
            <a:r>
              <a:rPr lang="en-US" sz="3600" dirty="0">
                <a:effectLst>
                  <a:outerShdw blurRad="38100" dist="38100" dir="2700000" algn="tl">
                    <a:srgbClr val="C0C0C0"/>
                  </a:outerShdw>
                </a:effectLst>
                <a:latin typeface="+mn-lt"/>
              </a:rPr>
              <a:t>Soccer</a:t>
            </a:r>
            <a:br>
              <a:rPr lang="en-US" sz="3600" dirty="0">
                <a:effectLst>
                  <a:outerShdw blurRad="38100" dist="38100" dir="2700000" algn="tl">
                    <a:srgbClr val="C0C0C0"/>
                  </a:outerShdw>
                </a:effectLst>
                <a:latin typeface="+mn-lt"/>
              </a:rPr>
            </a:br>
            <a:r>
              <a:rPr lang="en-US" sz="3600" dirty="0">
                <a:effectLst>
                  <a:outerShdw blurRad="38100" dist="38100" dir="2700000" algn="tl">
                    <a:srgbClr val="C0C0C0"/>
                  </a:outerShdw>
                </a:effectLst>
                <a:latin typeface="+mn-lt"/>
              </a:rPr>
              <a:t>Tennis</a:t>
            </a:r>
            <a:br>
              <a:rPr lang="en-US" sz="3600" dirty="0">
                <a:effectLst>
                  <a:outerShdw blurRad="38100" dist="38100" dir="2700000" algn="tl">
                    <a:srgbClr val="C0C0C0"/>
                  </a:outerShdw>
                </a:effectLst>
                <a:latin typeface="+mn-lt"/>
              </a:rPr>
            </a:br>
            <a:r>
              <a:rPr lang="en-US" sz="3600" dirty="0">
                <a:effectLst>
                  <a:outerShdw blurRad="38100" dist="38100" dir="2700000" algn="tl">
                    <a:srgbClr val="C0C0C0"/>
                  </a:outerShdw>
                </a:effectLst>
                <a:latin typeface="+mn-lt"/>
              </a:rPr>
              <a:t>Volleyball</a:t>
            </a:r>
            <a:br>
              <a:rPr lang="en-US" sz="3600" dirty="0">
                <a:effectLst>
                  <a:outerShdw blurRad="38100" dist="38100" dir="2700000" algn="tl">
                    <a:srgbClr val="C0C0C0"/>
                  </a:outerShdw>
                </a:effectLst>
                <a:latin typeface="+mn-lt"/>
              </a:rPr>
            </a:br>
            <a:r>
              <a:rPr lang="en-US" sz="3600" dirty="0">
                <a:effectLst>
                  <a:outerShdw blurRad="38100" dist="38100" dir="2700000" algn="tl">
                    <a:srgbClr val="C0C0C0"/>
                  </a:outerShdw>
                </a:effectLst>
                <a:latin typeface="+mn-lt"/>
              </a:rPr>
              <a:t>Youth Athletes Program for ages 2-7</a:t>
            </a:r>
          </a:p>
        </p:txBody>
      </p:sp>
      <p:sp>
        <p:nvSpPr>
          <p:cNvPr id="193545" name="Rectangle 9"/>
          <p:cNvSpPr>
            <a:spLocks noChangeArrowheads="1"/>
          </p:cNvSpPr>
          <p:nvPr/>
        </p:nvSpPr>
        <p:spPr bwMode="auto">
          <a:xfrm>
            <a:off x="4733925" y="304800"/>
            <a:ext cx="457200" cy="4483100"/>
          </a:xfrm>
          <a:prstGeom prst="rect">
            <a:avLst/>
          </a:prstGeom>
          <a:noFill/>
          <a:ln w="9525">
            <a:noFill/>
            <a:miter lim="800000"/>
            <a:headEnd/>
            <a:tailEnd/>
          </a:ln>
          <a:effectLst/>
        </p:spPr>
        <p:txBody>
          <a:bodyPr>
            <a:spAutoFit/>
          </a:bodyPr>
          <a:lstStyle/>
          <a:p>
            <a:pPr eaLnBrk="0" hangingPunct="0">
              <a:defRPr/>
            </a:pPr>
            <a:r>
              <a:rPr lang="en-US" sz="4800" dirty="0">
                <a:effectLst>
                  <a:outerShdw blurRad="38100" dist="38100" dir="2700000" algn="tl">
                    <a:srgbClr val="C0C0C0"/>
                  </a:outerShdw>
                </a:effectLst>
                <a:latin typeface="+mn-lt"/>
              </a:rPr>
              <a:t>Sports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62600" y="4166394"/>
            <a:ext cx="3200400" cy="2133600"/>
          </a:xfrm>
          <a:prstGeom prst="rect">
            <a:avLst/>
          </a:prstGeom>
        </p:spPr>
      </p:pic>
      <p:pic>
        <p:nvPicPr>
          <p:cNvPr id="5" name="Picture 4"/>
          <p:cNvPicPr>
            <a:picLocks noChangeAspect="1"/>
          </p:cNvPicPr>
          <p:nvPr/>
        </p:nvPicPr>
        <p:blipFill>
          <a:blip r:embed="rId3"/>
          <a:stretch>
            <a:fillRect/>
          </a:stretch>
        </p:blipFill>
        <p:spPr>
          <a:xfrm>
            <a:off x="5753100" y="158751"/>
            <a:ext cx="2819400" cy="3759199"/>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1950" y="917575"/>
            <a:ext cx="4000500" cy="3000375"/>
          </a:xfrm>
          <a:prstGeom prst="rect">
            <a:avLst/>
          </a:prstGeom>
        </p:spPr>
      </p:pic>
    </p:spTree>
  </p:cSld>
  <p:clrMapOvr>
    <a:masterClrMapping/>
  </p:clrMapOvr>
  <p:transition advClick="0" advTm="5000"/>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itle 1"/>
          <p:cNvSpPr>
            <a:spLocks noGrp="1"/>
          </p:cNvSpPr>
          <p:nvPr>
            <p:ph type="title"/>
          </p:nvPr>
        </p:nvSpPr>
        <p:spPr>
          <a:xfrm>
            <a:off x="228600" y="391885"/>
            <a:ext cx="4191000" cy="1143000"/>
          </a:xfrm>
        </p:spPr>
        <p:txBody>
          <a:bodyPr/>
          <a:lstStyle/>
          <a:p>
            <a:r>
              <a:rPr lang="en-US" sz="4800" b="1" dirty="0"/>
              <a:t>End of Day</a:t>
            </a:r>
          </a:p>
        </p:txBody>
      </p:sp>
      <p:sp>
        <p:nvSpPr>
          <p:cNvPr id="63490" name="Content Placeholder 2"/>
          <p:cNvSpPr>
            <a:spLocks noGrp="1"/>
          </p:cNvSpPr>
          <p:nvPr>
            <p:ph idx="1"/>
          </p:nvPr>
        </p:nvSpPr>
        <p:spPr>
          <a:xfrm>
            <a:off x="228600" y="1284293"/>
            <a:ext cx="4648200" cy="1293072"/>
          </a:xfrm>
        </p:spPr>
        <p:txBody>
          <a:bodyPr/>
          <a:lstStyle/>
          <a:p>
            <a:r>
              <a:rPr lang="en-US" sz="2400"/>
              <a:t>Take </a:t>
            </a:r>
            <a:r>
              <a:rPr lang="en-US" sz="2400" dirty="0"/>
              <a:t>your athlete to the predetermined location and time to meet with their teacher.</a:t>
            </a:r>
          </a:p>
          <a:p>
            <a:pPr>
              <a:buFont typeface="Arial" charset="0"/>
              <a:buNone/>
            </a:pPr>
            <a:endParaRPr lang="en-US" dirty="0"/>
          </a:p>
        </p:txBody>
      </p:sp>
      <p:pic>
        <p:nvPicPr>
          <p:cNvPr id="4" name="Picture 3"/>
          <p:cNvPicPr>
            <a:picLocks noChangeAspect="1"/>
          </p:cNvPicPr>
          <p:nvPr/>
        </p:nvPicPr>
        <p:blipFill rotWithShape="1">
          <a:blip r:embed="rId3"/>
          <a:srcRect l="7902" t="26459"/>
          <a:stretch/>
        </p:blipFill>
        <p:spPr>
          <a:xfrm>
            <a:off x="4876800" y="612217"/>
            <a:ext cx="3705225" cy="525983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393700" y="3059966"/>
            <a:ext cx="3860800" cy="28956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5"/>
          <p:cNvSpPr>
            <a:spLocks noGrp="1" noChangeArrowheads="1"/>
          </p:cNvSpPr>
          <p:nvPr>
            <p:ph type="title"/>
          </p:nvPr>
        </p:nvSpPr>
        <p:spPr>
          <a:xfrm>
            <a:off x="366713" y="103188"/>
            <a:ext cx="8472487" cy="1497012"/>
          </a:xfrm>
        </p:spPr>
        <p:txBody>
          <a:bodyPr/>
          <a:lstStyle/>
          <a:p>
            <a:pPr eaLnBrk="1" hangingPunct="1"/>
            <a:r>
              <a:rPr lang="en-US" sz="4800" b="1"/>
              <a:t>No playing in or near the creek!</a:t>
            </a:r>
            <a:r>
              <a:rPr lang="en-US" sz="4800"/>
              <a:t> </a:t>
            </a:r>
          </a:p>
        </p:txBody>
      </p:sp>
      <p:pic>
        <p:nvPicPr>
          <p:cNvPr id="65538" name="Picture 4" descr="bl00307_[1]"/>
          <p:cNvPicPr>
            <a:picLocks noChangeAspect="1" noChangeArrowheads="1"/>
          </p:cNvPicPr>
          <p:nvPr/>
        </p:nvPicPr>
        <p:blipFill>
          <a:blip r:embed="rId3"/>
          <a:srcRect/>
          <a:stretch>
            <a:fillRect/>
          </a:stretch>
        </p:blipFill>
        <p:spPr bwMode="auto">
          <a:xfrm>
            <a:off x="768350" y="1676400"/>
            <a:ext cx="6610350" cy="3232150"/>
          </a:xfrm>
          <a:prstGeom prst="rect">
            <a:avLst/>
          </a:prstGeom>
          <a:noFill/>
          <a:ln w="9525">
            <a:noFill/>
            <a:miter lim="800000"/>
            <a:headEnd/>
            <a:tailEnd/>
          </a:ln>
        </p:spPr>
      </p:pic>
      <p:sp>
        <p:nvSpPr>
          <p:cNvPr id="65539" name="Oval 6"/>
          <p:cNvSpPr>
            <a:spLocks noChangeArrowheads="1"/>
          </p:cNvSpPr>
          <p:nvPr/>
        </p:nvSpPr>
        <p:spPr bwMode="auto">
          <a:xfrm>
            <a:off x="819150" y="1684338"/>
            <a:ext cx="6400800" cy="3048000"/>
          </a:xfrm>
          <a:prstGeom prst="ellipse">
            <a:avLst/>
          </a:prstGeom>
          <a:noFill/>
          <a:ln w="101600">
            <a:solidFill>
              <a:srgbClr val="FF0000"/>
            </a:solidFill>
            <a:round/>
            <a:headEnd/>
            <a:tailEnd/>
          </a:ln>
        </p:spPr>
        <p:txBody>
          <a:bodyPr wrap="none" anchor="ctr"/>
          <a:lstStyle/>
          <a:p>
            <a:pPr algn="ctr" eaLnBrk="0" hangingPunct="0"/>
            <a:endParaRPr lang="en-US">
              <a:solidFill>
                <a:srgbClr val="FF0000"/>
              </a:solidFill>
              <a:latin typeface="Arial" charset="0"/>
            </a:endParaRPr>
          </a:p>
          <a:p>
            <a:pPr algn="ctr" eaLnBrk="0" hangingPunct="0"/>
            <a:endParaRPr lang="en-US">
              <a:solidFill>
                <a:srgbClr val="FF0000"/>
              </a:solidFill>
              <a:latin typeface="Arial" charset="0"/>
            </a:endParaRPr>
          </a:p>
          <a:p>
            <a:pPr algn="ctr" eaLnBrk="0" hangingPunct="0"/>
            <a:endParaRPr lang="en-US">
              <a:solidFill>
                <a:srgbClr val="FF0000"/>
              </a:solidFill>
              <a:latin typeface="Arial" charset="0"/>
            </a:endParaRPr>
          </a:p>
          <a:p>
            <a:pPr algn="ctr" eaLnBrk="0" hangingPunct="0"/>
            <a:r>
              <a:rPr lang="en-US">
                <a:solidFill>
                  <a:srgbClr val="FF0000"/>
                </a:solidFill>
                <a:latin typeface="Arial" charset="0"/>
              </a:rPr>
              <a:t>					</a:t>
            </a:r>
          </a:p>
          <a:p>
            <a:pPr algn="ctr" eaLnBrk="0" hangingPunct="0"/>
            <a:endParaRPr lang="en-US">
              <a:solidFill>
                <a:srgbClr val="FF0000"/>
              </a:solidFill>
              <a:latin typeface="Arial" charset="0"/>
            </a:endParaRPr>
          </a:p>
        </p:txBody>
      </p:sp>
      <p:sp>
        <p:nvSpPr>
          <p:cNvPr id="65540" name="Line 7"/>
          <p:cNvSpPr>
            <a:spLocks noChangeShapeType="1"/>
          </p:cNvSpPr>
          <p:nvPr/>
        </p:nvSpPr>
        <p:spPr bwMode="auto">
          <a:xfrm flipV="1">
            <a:off x="1771650" y="2133600"/>
            <a:ext cx="4476750" cy="2247900"/>
          </a:xfrm>
          <a:prstGeom prst="line">
            <a:avLst/>
          </a:prstGeom>
          <a:noFill/>
          <a:ln w="88900">
            <a:solidFill>
              <a:srgbClr val="FF0000"/>
            </a:solidFill>
            <a:round/>
            <a:headEnd/>
            <a:tailEnd/>
          </a:ln>
        </p:spPr>
        <p:txBody>
          <a:bodyPr/>
          <a:lstStyle/>
          <a:p>
            <a:endParaRPr lang="en-US"/>
          </a:p>
        </p:txBody>
      </p:sp>
      <p:sp>
        <p:nvSpPr>
          <p:cNvPr id="2" name="Rectangle 1"/>
          <p:cNvSpPr/>
          <p:nvPr/>
        </p:nvSpPr>
        <p:spPr>
          <a:xfrm rot="10800000" flipV="1">
            <a:off x="33338" y="5419725"/>
            <a:ext cx="8839200" cy="600075"/>
          </a:xfrm>
          <a:prstGeom prst="rect">
            <a:avLst/>
          </a:prstGeom>
        </p:spPr>
        <p:txBody>
          <a:bodyPr>
            <a:spAutoFit/>
          </a:bodyPr>
          <a:lstStyle/>
          <a:p>
            <a:pPr>
              <a:spcBef>
                <a:spcPct val="20000"/>
              </a:spcBef>
              <a:defRPr/>
            </a:pPr>
            <a:r>
              <a:rPr lang="en-US" sz="3300" b="1" dirty="0">
                <a:latin typeface="+mn-lt"/>
              </a:rPr>
              <a:t>The Softball and Baseball fields are also off limits.</a:t>
            </a:r>
          </a:p>
        </p:txBody>
      </p:sp>
    </p:spTree>
  </p:cSld>
  <p:clrMapOvr>
    <a:masterClrMapping/>
  </p:clrMapOvr>
  <p:transition advClick="0" advTm="5000"/>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400"/>
            <a:ext cx="8229600" cy="1828800"/>
          </a:xfrm>
        </p:spPr>
        <p:txBody>
          <a:bodyPr/>
          <a:lstStyle/>
          <a:p>
            <a:r>
              <a:rPr lang="en-US" sz="6000" b="1" dirty="0">
                <a:solidFill>
                  <a:srgbClr val="008000"/>
                </a:solidFill>
              </a:rPr>
              <a:t>Thank You For Your Service! </a:t>
            </a:r>
          </a:p>
        </p:txBody>
      </p:sp>
      <p:sp>
        <p:nvSpPr>
          <p:cNvPr id="4" name="TextBox 3"/>
          <p:cNvSpPr txBox="1"/>
          <p:nvPr/>
        </p:nvSpPr>
        <p:spPr>
          <a:xfrm>
            <a:off x="1352551" y="5985933"/>
            <a:ext cx="6438899" cy="523220"/>
          </a:xfrm>
          <a:prstGeom prst="rect">
            <a:avLst/>
          </a:prstGeom>
          <a:noFill/>
        </p:spPr>
        <p:txBody>
          <a:bodyPr wrap="square" rtlCol="0">
            <a:spAutoFit/>
          </a:bodyPr>
          <a:lstStyle/>
          <a:p>
            <a:pPr algn="ctr"/>
            <a:r>
              <a:rPr lang="en-US" sz="2800" dirty="0">
                <a:solidFill>
                  <a:srgbClr val="008000"/>
                </a:solidFill>
              </a:rPr>
              <a:t>Please </a:t>
            </a:r>
            <a:r>
              <a:rPr lang="en-US" sz="2800" b="1" dirty="0">
                <a:solidFill>
                  <a:srgbClr val="008000"/>
                </a:solidFill>
              </a:rPr>
              <a:t>DO NOT </a:t>
            </a:r>
            <a:r>
              <a:rPr lang="en-US" sz="2800" dirty="0">
                <a:solidFill>
                  <a:srgbClr val="008000"/>
                </a:solidFill>
              </a:rPr>
              <a:t>forget your ID!</a:t>
            </a:r>
          </a:p>
        </p:txBody>
      </p:sp>
      <p:pic>
        <p:nvPicPr>
          <p:cNvPr id="5" name="Picture 4"/>
          <p:cNvPicPr>
            <a:picLocks noChangeAspect="1"/>
          </p:cNvPicPr>
          <p:nvPr/>
        </p:nvPicPr>
        <p:blipFill>
          <a:blip r:embed="rId3"/>
          <a:stretch>
            <a:fillRect/>
          </a:stretch>
        </p:blipFill>
        <p:spPr>
          <a:xfrm>
            <a:off x="3074329" y="1981200"/>
            <a:ext cx="2995339" cy="3993785"/>
          </a:xfrm>
          <a:prstGeom prst="rect">
            <a:avLst/>
          </a:prstGeom>
        </p:spPr>
      </p:pic>
    </p:spTree>
    <p:extLst>
      <p:ext uri="{BB962C8B-B14F-4D97-AF65-F5344CB8AC3E}">
        <p14:creationId xmlns:p14="http://schemas.microsoft.com/office/powerpoint/2010/main" val="15414975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p:nvPr>
        </p:nvSpPr>
        <p:spPr>
          <a:xfrm>
            <a:off x="0" y="103188"/>
            <a:ext cx="9144000" cy="730250"/>
          </a:xfrm>
        </p:spPr>
        <p:txBody>
          <a:bodyPr/>
          <a:lstStyle/>
          <a:p>
            <a:pPr eaLnBrk="1" hangingPunct="1"/>
            <a:r>
              <a:rPr lang="en-US" sz="4800" b="1"/>
              <a:t>Colors of the Day</a:t>
            </a:r>
          </a:p>
        </p:txBody>
      </p:sp>
      <p:sp>
        <p:nvSpPr>
          <p:cNvPr id="24578" name="Rectangle 3"/>
          <p:cNvSpPr>
            <a:spLocks noGrp="1" noChangeArrowheads="1"/>
          </p:cNvSpPr>
          <p:nvPr>
            <p:ph idx="1"/>
          </p:nvPr>
        </p:nvSpPr>
        <p:spPr>
          <a:xfrm>
            <a:off x="457200" y="685800"/>
            <a:ext cx="8229600" cy="5370513"/>
          </a:xfrm>
        </p:spPr>
        <p:txBody>
          <a:bodyPr/>
          <a:lstStyle/>
          <a:p>
            <a:pPr eaLnBrk="1" hangingPunct="1"/>
            <a:r>
              <a:rPr lang="en-US" dirty="0"/>
              <a:t>2016 T-shirt Colors:</a:t>
            </a:r>
          </a:p>
          <a:p>
            <a:pPr marL="457200" lvl="1" indent="0" eaLnBrk="1" hangingPunct="1">
              <a:buFont typeface="Arial" charset="0"/>
              <a:buNone/>
            </a:pPr>
            <a:r>
              <a:rPr lang="en-US" dirty="0"/>
              <a:t>Athlete = Purple</a:t>
            </a:r>
          </a:p>
          <a:p>
            <a:pPr marL="457200" lvl="1" indent="0" eaLnBrk="1" hangingPunct="1">
              <a:buFont typeface="Arial" charset="0"/>
              <a:buNone/>
            </a:pPr>
            <a:r>
              <a:rPr lang="en-US" dirty="0"/>
              <a:t>Buddies = White</a:t>
            </a:r>
          </a:p>
          <a:p>
            <a:pPr marL="457200" lvl="1" indent="0" eaLnBrk="1" hangingPunct="1">
              <a:buFont typeface="Arial" charset="0"/>
              <a:buNone/>
            </a:pPr>
            <a:r>
              <a:rPr lang="en-US" dirty="0"/>
              <a:t>Game Management = Sapphire Blue</a:t>
            </a:r>
          </a:p>
          <a:p>
            <a:pPr marL="457200" lvl="1" indent="0" eaLnBrk="1" hangingPunct="1">
              <a:buFont typeface="Arial" charset="0"/>
              <a:buNone/>
            </a:pPr>
            <a:r>
              <a:rPr lang="en-US" dirty="0"/>
              <a:t>Event Competition = Sports Grey</a:t>
            </a:r>
          </a:p>
          <a:p>
            <a:pPr marL="457200" lvl="1" indent="0" eaLnBrk="1" hangingPunct="1">
              <a:buFont typeface="Arial" charset="0"/>
              <a:buNone/>
            </a:pPr>
            <a:r>
              <a:rPr lang="en-US" dirty="0"/>
              <a:t>Zone Monitors - Orange</a:t>
            </a:r>
          </a:p>
          <a:p>
            <a:pPr marL="457200" lvl="1" indent="0" eaLnBrk="1" hangingPunct="1">
              <a:buFont typeface="Arial" charset="0"/>
              <a:buNone/>
            </a:pPr>
            <a:r>
              <a:rPr lang="en-US" dirty="0"/>
              <a:t>Medical = Red</a:t>
            </a:r>
          </a:p>
          <a:p>
            <a:pPr eaLnBrk="1" hangingPunct="1"/>
            <a:r>
              <a:rPr lang="en-US" dirty="0"/>
              <a:t>Combo for the day</a:t>
            </a:r>
          </a:p>
          <a:p>
            <a:pPr eaLnBrk="1" hangingPunct="1">
              <a:buFontTx/>
              <a:buNone/>
            </a:pPr>
            <a:endParaRPr lang="en-US" dirty="0"/>
          </a:p>
        </p:txBody>
      </p:sp>
      <p:sp>
        <p:nvSpPr>
          <p:cNvPr id="24579" name="Rectangle 4"/>
          <p:cNvSpPr>
            <a:spLocks noChangeArrowheads="1"/>
          </p:cNvSpPr>
          <p:nvPr/>
        </p:nvSpPr>
        <p:spPr bwMode="auto">
          <a:xfrm>
            <a:off x="4800600" y="3886200"/>
            <a:ext cx="1295400" cy="1143000"/>
          </a:xfrm>
          <a:prstGeom prst="rect">
            <a:avLst/>
          </a:prstGeom>
          <a:solidFill>
            <a:schemeClr val="accent4">
              <a:lumMod val="75000"/>
            </a:schemeClr>
          </a:solidFill>
          <a:ln w="15875">
            <a:solidFill>
              <a:srgbClr val="000000"/>
            </a:solidFill>
            <a:miter lim="800000"/>
            <a:headEnd/>
            <a:tailEnd/>
          </a:ln>
        </p:spPr>
        <p:txBody>
          <a:bodyPr wrap="none" anchor="ctr"/>
          <a:lstStyle/>
          <a:p>
            <a:pPr algn="ctr" eaLnBrk="0" hangingPunct="0"/>
            <a:r>
              <a:rPr lang="en-US" b="1" dirty="0">
                <a:solidFill>
                  <a:schemeClr val="bg1"/>
                </a:solidFill>
                <a:latin typeface="Arial" charset="0"/>
              </a:rPr>
              <a:t>Athlete</a:t>
            </a:r>
          </a:p>
        </p:txBody>
      </p:sp>
      <p:sp>
        <p:nvSpPr>
          <p:cNvPr id="24580" name="Rectangle 5"/>
          <p:cNvSpPr>
            <a:spLocks noChangeArrowheads="1"/>
          </p:cNvSpPr>
          <p:nvPr/>
        </p:nvSpPr>
        <p:spPr bwMode="auto">
          <a:xfrm>
            <a:off x="6607175" y="3886200"/>
            <a:ext cx="1295400" cy="1143000"/>
          </a:xfrm>
          <a:prstGeom prst="rect">
            <a:avLst/>
          </a:prstGeom>
          <a:solidFill>
            <a:schemeClr val="bg1"/>
          </a:solidFill>
          <a:ln w="15875">
            <a:solidFill>
              <a:srgbClr val="000000"/>
            </a:solidFill>
            <a:miter lim="800000"/>
            <a:headEnd/>
            <a:tailEnd/>
          </a:ln>
        </p:spPr>
        <p:txBody>
          <a:bodyPr wrap="none" anchor="ctr"/>
          <a:lstStyle/>
          <a:p>
            <a:pPr algn="ctr" eaLnBrk="0" hangingPunct="0"/>
            <a:r>
              <a:rPr lang="en-US" b="1">
                <a:latin typeface="Arial" charset="0"/>
              </a:rPr>
              <a:t>Buddy</a:t>
            </a:r>
          </a:p>
        </p:txBody>
      </p:sp>
      <p:sp>
        <p:nvSpPr>
          <p:cNvPr id="24581" name="Rectangle 6"/>
          <p:cNvSpPr>
            <a:spLocks noChangeArrowheads="1"/>
          </p:cNvSpPr>
          <p:nvPr/>
        </p:nvSpPr>
        <p:spPr bwMode="auto">
          <a:xfrm>
            <a:off x="474134" y="5334000"/>
            <a:ext cx="1752600" cy="1219200"/>
          </a:xfrm>
          <a:prstGeom prst="rect">
            <a:avLst/>
          </a:prstGeom>
          <a:solidFill>
            <a:srgbClr val="0000FF"/>
          </a:solidFill>
          <a:ln w="15875">
            <a:solidFill>
              <a:srgbClr val="000000"/>
            </a:solidFill>
            <a:miter lim="800000"/>
            <a:headEnd/>
            <a:tailEnd/>
          </a:ln>
        </p:spPr>
        <p:txBody>
          <a:bodyPr wrap="none" anchor="ctr"/>
          <a:lstStyle/>
          <a:p>
            <a:pPr algn="ctr" eaLnBrk="0" hangingPunct="0"/>
            <a:r>
              <a:rPr lang="en-US" b="1" dirty="0">
                <a:solidFill>
                  <a:schemeClr val="bg1"/>
                </a:solidFill>
                <a:latin typeface="Arial" charset="0"/>
              </a:rPr>
              <a:t>Best People</a:t>
            </a:r>
          </a:p>
          <a:p>
            <a:pPr algn="ctr" eaLnBrk="0" hangingPunct="0"/>
            <a:r>
              <a:rPr lang="en-US" b="1" dirty="0">
                <a:solidFill>
                  <a:schemeClr val="bg1"/>
                </a:solidFill>
                <a:latin typeface="Arial" charset="0"/>
              </a:rPr>
              <a:t>to ask for</a:t>
            </a:r>
          </a:p>
          <a:p>
            <a:pPr algn="ctr" eaLnBrk="0" hangingPunct="0"/>
            <a:r>
              <a:rPr lang="en-US" b="1" dirty="0">
                <a:solidFill>
                  <a:schemeClr val="bg1"/>
                </a:solidFill>
                <a:latin typeface="Arial" charset="0"/>
              </a:rPr>
              <a:t>assistance</a:t>
            </a:r>
          </a:p>
        </p:txBody>
      </p:sp>
      <p:sp>
        <p:nvSpPr>
          <p:cNvPr id="24582" name="Rectangle 7"/>
          <p:cNvSpPr>
            <a:spLocks noChangeArrowheads="1"/>
          </p:cNvSpPr>
          <p:nvPr/>
        </p:nvSpPr>
        <p:spPr bwMode="auto">
          <a:xfrm>
            <a:off x="2408767" y="5334000"/>
            <a:ext cx="1752600" cy="1219200"/>
          </a:xfrm>
          <a:prstGeom prst="rect">
            <a:avLst/>
          </a:prstGeom>
          <a:solidFill>
            <a:srgbClr val="969696"/>
          </a:solidFill>
          <a:ln w="15875">
            <a:solidFill>
              <a:srgbClr val="000000"/>
            </a:solidFill>
            <a:miter lim="800000"/>
            <a:headEnd/>
            <a:tailEnd/>
          </a:ln>
        </p:spPr>
        <p:txBody>
          <a:bodyPr wrap="none" anchor="ctr"/>
          <a:lstStyle/>
          <a:p>
            <a:pPr algn="ctr" eaLnBrk="0" hangingPunct="0"/>
            <a:r>
              <a:rPr lang="en-US" b="1" dirty="0">
                <a:solidFill>
                  <a:schemeClr val="bg1"/>
                </a:solidFill>
                <a:latin typeface="Arial" charset="0"/>
              </a:rPr>
              <a:t>Competition</a:t>
            </a:r>
          </a:p>
          <a:p>
            <a:pPr algn="ctr" eaLnBrk="0" hangingPunct="0"/>
            <a:r>
              <a:rPr lang="en-US" b="1" dirty="0">
                <a:solidFill>
                  <a:schemeClr val="bg1"/>
                </a:solidFill>
                <a:latin typeface="Arial" charset="0"/>
              </a:rPr>
              <a:t>Questions</a:t>
            </a:r>
            <a:endParaRPr lang="en-US" b="1" dirty="0">
              <a:latin typeface="Arial" charset="0"/>
            </a:endParaRPr>
          </a:p>
        </p:txBody>
      </p:sp>
      <p:sp>
        <p:nvSpPr>
          <p:cNvPr id="24583" name="Rectangle 8"/>
          <p:cNvSpPr>
            <a:spLocks noChangeArrowheads="1"/>
          </p:cNvSpPr>
          <p:nvPr/>
        </p:nvSpPr>
        <p:spPr bwMode="auto">
          <a:xfrm>
            <a:off x="6096000" y="5334000"/>
            <a:ext cx="1828800" cy="1219200"/>
          </a:xfrm>
          <a:prstGeom prst="rect">
            <a:avLst/>
          </a:prstGeom>
          <a:solidFill>
            <a:srgbClr val="FF0000"/>
          </a:solidFill>
          <a:ln w="15875">
            <a:solidFill>
              <a:srgbClr val="000000"/>
            </a:solidFill>
            <a:miter lim="800000"/>
            <a:headEnd/>
            <a:tailEnd/>
          </a:ln>
        </p:spPr>
        <p:txBody>
          <a:bodyPr wrap="none" anchor="ctr"/>
          <a:lstStyle/>
          <a:p>
            <a:pPr algn="ctr" eaLnBrk="0" hangingPunct="0"/>
            <a:r>
              <a:rPr lang="en-US" b="1">
                <a:solidFill>
                  <a:schemeClr val="bg1"/>
                </a:solidFill>
                <a:latin typeface="Arial" charset="0"/>
              </a:rPr>
              <a:t>Medical,</a:t>
            </a:r>
          </a:p>
          <a:p>
            <a:pPr algn="ctr" eaLnBrk="0" hangingPunct="0"/>
            <a:r>
              <a:rPr lang="en-US" b="1">
                <a:solidFill>
                  <a:schemeClr val="bg1"/>
                </a:solidFill>
                <a:latin typeface="Arial" charset="0"/>
              </a:rPr>
              <a:t> First Aid,</a:t>
            </a:r>
          </a:p>
          <a:p>
            <a:pPr algn="ctr" eaLnBrk="0" hangingPunct="0"/>
            <a:r>
              <a:rPr lang="en-US" b="1">
                <a:solidFill>
                  <a:schemeClr val="bg1"/>
                </a:solidFill>
                <a:latin typeface="Arial" charset="0"/>
              </a:rPr>
              <a:t>Water</a:t>
            </a:r>
          </a:p>
        </p:txBody>
      </p:sp>
      <p:sp>
        <p:nvSpPr>
          <p:cNvPr id="24584" name="Rectangle 9"/>
          <p:cNvSpPr>
            <a:spLocks noChangeArrowheads="1"/>
          </p:cNvSpPr>
          <p:nvPr/>
        </p:nvSpPr>
        <p:spPr bwMode="auto">
          <a:xfrm>
            <a:off x="6248400" y="4267200"/>
            <a:ext cx="304800" cy="457200"/>
          </a:xfrm>
          <a:prstGeom prst="rect">
            <a:avLst/>
          </a:prstGeom>
          <a:noFill/>
          <a:ln w="9525">
            <a:noFill/>
            <a:miter lim="800000"/>
            <a:headEnd/>
            <a:tailEnd/>
          </a:ln>
        </p:spPr>
        <p:txBody>
          <a:bodyPr wrap="none" anchor="ctr"/>
          <a:lstStyle/>
          <a:p>
            <a:pPr algn="ctr" eaLnBrk="0" hangingPunct="0"/>
            <a:r>
              <a:rPr lang="en-US" sz="3200" b="1">
                <a:solidFill>
                  <a:srgbClr val="000000"/>
                </a:solidFill>
                <a:latin typeface="Arial" charset="0"/>
              </a:rPr>
              <a:t>+</a:t>
            </a:r>
          </a:p>
        </p:txBody>
      </p:sp>
      <p:sp>
        <p:nvSpPr>
          <p:cNvPr id="10" name="Rectangle 7"/>
          <p:cNvSpPr>
            <a:spLocks noChangeArrowheads="1"/>
          </p:cNvSpPr>
          <p:nvPr/>
        </p:nvSpPr>
        <p:spPr bwMode="auto">
          <a:xfrm>
            <a:off x="4252383" y="5334000"/>
            <a:ext cx="1752600" cy="1219200"/>
          </a:xfrm>
          <a:prstGeom prst="rect">
            <a:avLst/>
          </a:prstGeom>
          <a:solidFill>
            <a:srgbClr val="FF9900"/>
          </a:solidFill>
          <a:ln w="15875">
            <a:solidFill>
              <a:srgbClr val="000000"/>
            </a:solidFill>
            <a:miter lim="800000"/>
            <a:headEnd/>
            <a:tailEnd/>
          </a:ln>
        </p:spPr>
        <p:txBody>
          <a:bodyPr wrap="none" anchor="ctr"/>
          <a:lstStyle/>
          <a:p>
            <a:pPr algn="ctr" eaLnBrk="0" hangingPunct="0"/>
            <a:r>
              <a:rPr lang="en-US" b="1" dirty="0">
                <a:solidFill>
                  <a:schemeClr val="bg1"/>
                </a:solidFill>
                <a:latin typeface="Arial" charset="0"/>
              </a:rPr>
              <a:t>Zone Monitors:</a:t>
            </a:r>
          </a:p>
          <a:p>
            <a:pPr algn="ctr" eaLnBrk="0" hangingPunct="0"/>
            <a:r>
              <a:rPr lang="en-US" b="1" dirty="0">
                <a:solidFill>
                  <a:schemeClr val="bg1"/>
                </a:solidFill>
                <a:latin typeface="Arial" charset="0"/>
              </a:rPr>
              <a:t>Provide</a:t>
            </a:r>
            <a:br>
              <a:rPr lang="en-US" b="1" dirty="0">
                <a:solidFill>
                  <a:schemeClr val="bg1"/>
                </a:solidFill>
                <a:latin typeface="Arial" charset="0"/>
              </a:rPr>
            </a:br>
            <a:r>
              <a:rPr lang="en-US" b="1" dirty="0">
                <a:solidFill>
                  <a:schemeClr val="bg1"/>
                </a:solidFill>
                <a:latin typeface="Arial" charset="0"/>
              </a:rPr>
              <a:t>additional</a:t>
            </a:r>
            <a:br>
              <a:rPr lang="en-US" b="1" dirty="0">
                <a:solidFill>
                  <a:schemeClr val="bg1"/>
                </a:solidFill>
                <a:latin typeface="Arial" charset="0"/>
              </a:rPr>
            </a:br>
            <a:r>
              <a:rPr lang="en-US" b="1" dirty="0">
                <a:solidFill>
                  <a:schemeClr val="bg1"/>
                </a:solidFill>
                <a:latin typeface="Arial" charset="0"/>
              </a:rPr>
              <a:t>assistance</a:t>
            </a:r>
            <a:endParaRPr lang="en-US" b="1" dirty="0">
              <a:latin typeface="Arial" charset="0"/>
            </a:endParaRPr>
          </a:p>
        </p:txBody>
      </p:sp>
    </p:spTree>
  </p:cSld>
  <p:clrMapOvr>
    <a:masterClrMapping/>
  </p:clrMapOvr>
  <p:transition advClick="0" advTm="5000"/>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p:nvPr>
        </p:nvSpPr>
        <p:spPr>
          <a:xfrm>
            <a:off x="1447800" y="103188"/>
            <a:ext cx="6019800" cy="658812"/>
          </a:xfrm>
        </p:spPr>
        <p:txBody>
          <a:bodyPr/>
          <a:lstStyle/>
          <a:p>
            <a:pPr eaLnBrk="1" hangingPunct="1"/>
            <a:r>
              <a:rPr lang="en-US" sz="4000" b="1"/>
              <a:t>Buddy</a:t>
            </a:r>
            <a:r>
              <a:rPr lang="en-US" sz="4000" b="1">
                <a:solidFill>
                  <a:schemeClr val="accent2"/>
                </a:solidFill>
              </a:rPr>
              <a:t> </a:t>
            </a:r>
            <a:r>
              <a:rPr lang="en-US" sz="4000" b="1"/>
              <a:t>&amp; Athlete Pairing</a:t>
            </a:r>
          </a:p>
        </p:txBody>
      </p:sp>
      <p:sp>
        <p:nvSpPr>
          <p:cNvPr id="26626" name="Rectangle 3"/>
          <p:cNvSpPr>
            <a:spLocks noGrp="1" noChangeArrowheads="1"/>
          </p:cNvSpPr>
          <p:nvPr>
            <p:ph idx="1"/>
          </p:nvPr>
        </p:nvSpPr>
        <p:spPr>
          <a:xfrm>
            <a:off x="457200" y="762000"/>
            <a:ext cx="8380413" cy="5791200"/>
          </a:xfrm>
        </p:spPr>
        <p:txBody>
          <a:bodyPr/>
          <a:lstStyle/>
          <a:p>
            <a:pPr eaLnBrk="1" hangingPunct="1">
              <a:spcBef>
                <a:spcPct val="0"/>
              </a:spcBef>
            </a:pPr>
            <a:r>
              <a:rPr lang="en-US" sz="2800" dirty="0" smtClean="0"/>
              <a:t>You will be paired with your buddy at Red Mill, Newberry or Red Land. A </a:t>
            </a:r>
            <a:r>
              <a:rPr lang="en-US" sz="2800" dirty="0"/>
              <a:t>Yellow wristband indicates that your buddy cannot have their picture taken.  Please be aware of this throughout the day.</a:t>
            </a:r>
          </a:p>
          <a:p>
            <a:pPr eaLnBrk="1" hangingPunct="1">
              <a:spcBef>
                <a:spcPct val="0"/>
              </a:spcBef>
            </a:pPr>
            <a:r>
              <a:rPr lang="en-US" sz="2800" dirty="0"/>
              <a:t>Use the buddy card and the schedule in your program to help figure out a plan for the day.</a:t>
            </a:r>
            <a:endParaRPr lang="en-US" sz="1000" dirty="0"/>
          </a:p>
          <a:p>
            <a:pPr eaLnBrk="1" hangingPunct="1"/>
            <a:r>
              <a:rPr lang="en-US" sz="2800" b="1" dirty="0">
                <a:solidFill>
                  <a:schemeClr val="accent2"/>
                </a:solidFill>
              </a:rPr>
              <a:t>Find out what time your athlete will be leaving and a location to meet at the end of the day. </a:t>
            </a:r>
          </a:p>
        </p:txBody>
      </p:sp>
    </p:spTree>
  </p:cSld>
  <p:clrMapOvr>
    <a:masterClrMapping/>
  </p:clrMapOvr>
  <p:transition advClick="0" advTm="5000"/>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4"/>
          <p:cNvSpPr>
            <a:spLocks noChangeArrowheads="1"/>
          </p:cNvSpPr>
          <p:nvPr/>
        </p:nvSpPr>
        <p:spPr bwMode="auto">
          <a:xfrm>
            <a:off x="152400" y="152400"/>
            <a:ext cx="8763000" cy="6553200"/>
          </a:xfrm>
          <a:prstGeom prst="rect">
            <a:avLst/>
          </a:prstGeom>
          <a:solidFill>
            <a:srgbClr val="FFE05D"/>
          </a:solidFill>
          <a:ln w="28575">
            <a:solidFill>
              <a:srgbClr val="000000"/>
            </a:solidFill>
            <a:miter lim="800000"/>
            <a:headEnd/>
            <a:tailEnd/>
          </a:ln>
        </p:spPr>
        <p:txBody>
          <a:bodyPr wrap="none" anchor="ctr"/>
          <a:lstStyle/>
          <a:p>
            <a:pPr algn="ctr"/>
            <a:endParaRPr lang="en-US">
              <a:solidFill>
                <a:srgbClr val="000000"/>
              </a:solidFill>
            </a:endParaRPr>
          </a:p>
        </p:txBody>
      </p:sp>
      <p:sp>
        <p:nvSpPr>
          <p:cNvPr id="28674" name="Line 5"/>
          <p:cNvSpPr>
            <a:spLocks noChangeShapeType="1"/>
          </p:cNvSpPr>
          <p:nvPr/>
        </p:nvSpPr>
        <p:spPr bwMode="auto">
          <a:xfrm>
            <a:off x="304800" y="5562600"/>
            <a:ext cx="8382000" cy="0"/>
          </a:xfrm>
          <a:prstGeom prst="line">
            <a:avLst/>
          </a:prstGeom>
          <a:noFill/>
          <a:ln w="28575">
            <a:solidFill>
              <a:srgbClr val="000000"/>
            </a:solidFill>
            <a:round/>
            <a:headEnd/>
            <a:tailEnd/>
          </a:ln>
        </p:spPr>
        <p:txBody>
          <a:bodyPr/>
          <a:lstStyle/>
          <a:p>
            <a:endParaRPr lang="en-US"/>
          </a:p>
        </p:txBody>
      </p:sp>
      <p:sp>
        <p:nvSpPr>
          <p:cNvPr id="28675" name="Text Box 7"/>
          <p:cNvSpPr txBox="1">
            <a:spLocks noChangeArrowheads="1"/>
          </p:cNvSpPr>
          <p:nvPr/>
        </p:nvSpPr>
        <p:spPr bwMode="auto">
          <a:xfrm>
            <a:off x="304800" y="5715000"/>
            <a:ext cx="7772400" cy="366713"/>
          </a:xfrm>
          <a:prstGeom prst="rect">
            <a:avLst/>
          </a:prstGeom>
          <a:noFill/>
          <a:ln w="9525">
            <a:noFill/>
            <a:miter lim="800000"/>
            <a:headEnd/>
            <a:tailEnd/>
          </a:ln>
        </p:spPr>
        <p:txBody>
          <a:bodyPr>
            <a:spAutoFit/>
          </a:bodyPr>
          <a:lstStyle/>
          <a:p>
            <a:pPr>
              <a:spcBef>
                <a:spcPct val="50000"/>
              </a:spcBef>
            </a:pPr>
            <a:r>
              <a:rPr lang="en-US" b="1">
                <a:solidFill>
                  <a:srgbClr val="000000"/>
                </a:solidFill>
              </a:rPr>
              <a:t>Medical Conditions:  Medicine</a:t>
            </a:r>
          </a:p>
        </p:txBody>
      </p:sp>
      <p:sp>
        <p:nvSpPr>
          <p:cNvPr id="28676" name="Line 8"/>
          <p:cNvSpPr>
            <a:spLocks noChangeShapeType="1"/>
          </p:cNvSpPr>
          <p:nvPr/>
        </p:nvSpPr>
        <p:spPr bwMode="auto">
          <a:xfrm>
            <a:off x="381000" y="1447800"/>
            <a:ext cx="8382000" cy="0"/>
          </a:xfrm>
          <a:prstGeom prst="line">
            <a:avLst/>
          </a:prstGeom>
          <a:noFill/>
          <a:ln w="57150">
            <a:solidFill>
              <a:srgbClr val="000000"/>
            </a:solidFill>
            <a:round/>
            <a:headEnd/>
            <a:tailEnd/>
          </a:ln>
        </p:spPr>
        <p:txBody>
          <a:bodyPr/>
          <a:lstStyle/>
          <a:p>
            <a:endParaRPr lang="en-US"/>
          </a:p>
        </p:txBody>
      </p:sp>
      <p:sp>
        <p:nvSpPr>
          <p:cNvPr id="28677" name="Text Box 9"/>
          <p:cNvSpPr txBox="1">
            <a:spLocks noChangeArrowheads="1"/>
          </p:cNvSpPr>
          <p:nvPr/>
        </p:nvSpPr>
        <p:spPr bwMode="auto">
          <a:xfrm>
            <a:off x="1600200" y="381000"/>
            <a:ext cx="7010400" cy="519113"/>
          </a:xfrm>
          <a:prstGeom prst="rect">
            <a:avLst/>
          </a:prstGeom>
          <a:noFill/>
          <a:ln w="9525">
            <a:noFill/>
            <a:miter lim="800000"/>
            <a:headEnd/>
            <a:tailEnd/>
          </a:ln>
        </p:spPr>
        <p:txBody>
          <a:bodyPr>
            <a:spAutoFit/>
          </a:bodyPr>
          <a:lstStyle/>
          <a:p>
            <a:pPr>
              <a:spcBef>
                <a:spcPct val="50000"/>
              </a:spcBef>
            </a:pPr>
            <a:r>
              <a:rPr lang="en-US" sz="2800" b="1" i="1" dirty="0">
                <a:solidFill>
                  <a:srgbClr val="000000"/>
                </a:solidFill>
              </a:rPr>
              <a:t>Special Olympics PA – Area M</a:t>
            </a:r>
          </a:p>
        </p:txBody>
      </p:sp>
      <p:sp>
        <p:nvSpPr>
          <p:cNvPr id="28678" name="Text Box 10"/>
          <p:cNvSpPr txBox="1">
            <a:spLocks noChangeArrowheads="1"/>
          </p:cNvSpPr>
          <p:nvPr/>
        </p:nvSpPr>
        <p:spPr bwMode="auto">
          <a:xfrm>
            <a:off x="1600200" y="914400"/>
            <a:ext cx="6324600" cy="519113"/>
          </a:xfrm>
          <a:prstGeom prst="rect">
            <a:avLst/>
          </a:prstGeom>
          <a:noFill/>
          <a:ln w="9525">
            <a:noFill/>
            <a:miter lim="800000"/>
            <a:headEnd/>
            <a:tailEnd/>
          </a:ln>
        </p:spPr>
        <p:txBody>
          <a:bodyPr>
            <a:spAutoFit/>
          </a:bodyPr>
          <a:lstStyle/>
          <a:p>
            <a:pPr>
              <a:spcBef>
                <a:spcPct val="50000"/>
              </a:spcBef>
            </a:pPr>
            <a:r>
              <a:rPr lang="en-US" sz="2800" i="1" dirty="0">
                <a:solidFill>
                  <a:srgbClr val="000000"/>
                </a:solidFill>
              </a:rPr>
              <a:t>2015 Area M Games</a:t>
            </a:r>
          </a:p>
        </p:txBody>
      </p:sp>
      <p:pic>
        <p:nvPicPr>
          <p:cNvPr id="28679" name="Picture 12"/>
          <p:cNvPicPr>
            <a:picLocks noChangeAspect="1" noChangeArrowheads="1"/>
          </p:cNvPicPr>
          <p:nvPr/>
        </p:nvPicPr>
        <p:blipFill>
          <a:blip r:embed="rId3">
            <a:clrChange>
              <a:clrFrom>
                <a:srgbClr val="FFF7D6"/>
              </a:clrFrom>
              <a:clrTo>
                <a:srgbClr val="FFF7D6">
                  <a:alpha val="0"/>
                </a:srgbClr>
              </a:clrTo>
            </a:clrChange>
            <a:grayscl/>
          </a:blip>
          <a:srcRect l="10667" t="13519" r="10667"/>
          <a:stretch>
            <a:fillRect/>
          </a:stretch>
        </p:blipFill>
        <p:spPr bwMode="auto">
          <a:xfrm>
            <a:off x="374650" y="381000"/>
            <a:ext cx="1079500" cy="974725"/>
          </a:xfrm>
          <a:prstGeom prst="rect">
            <a:avLst/>
          </a:prstGeom>
          <a:noFill/>
          <a:ln w="9525">
            <a:noFill/>
            <a:miter lim="800000"/>
            <a:headEnd/>
            <a:tailEnd/>
          </a:ln>
        </p:spPr>
      </p:pic>
      <p:sp>
        <p:nvSpPr>
          <p:cNvPr id="28680" name="Line 13"/>
          <p:cNvSpPr>
            <a:spLocks noChangeShapeType="1"/>
          </p:cNvSpPr>
          <p:nvPr/>
        </p:nvSpPr>
        <p:spPr bwMode="auto">
          <a:xfrm>
            <a:off x="381000" y="2743200"/>
            <a:ext cx="8382000" cy="0"/>
          </a:xfrm>
          <a:prstGeom prst="line">
            <a:avLst/>
          </a:prstGeom>
          <a:noFill/>
          <a:ln w="12700">
            <a:solidFill>
              <a:srgbClr val="000000"/>
            </a:solidFill>
            <a:round/>
            <a:headEnd/>
            <a:tailEnd/>
          </a:ln>
        </p:spPr>
        <p:txBody>
          <a:bodyPr/>
          <a:lstStyle/>
          <a:p>
            <a:endParaRPr lang="en-US"/>
          </a:p>
        </p:txBody>
      </p:sp>
      <p:sp>
        <p:nvSpPr>
          <p:cNvPr id="28681" name="Line 14"/>
          <p:cNvSpPr>
            <a:spLocks noChangeShapeType="1"/>
          </p:cNvSpPr>
          <p:nvPr/>
        </p:nvSpPr>
        <p:spPr bwMode="auto">
          <a:xfrm>
            <a:off x="381000" y="3200400"/>
            <a:ext cx="8382000" cy="0"/>
          </a:xfrm>
          <a:prstGeom prst="line">
            <a:avLst/>
          </a:prstGeom>
          <a:noFill/>
          <a:ln w="12700">
            <a:solidFill>
              <a:srgbClr val="000000"/>
            </a:solidFill>
            <a:round/>
            <a:headEnd/>
            <a:tailEnd/>
          </a:ln>
        </p:spPr>
        <p:txBody>
          <a:bodyPr/>
          <a:lstStyle/>
          <a:p>
            <a:endParaRPr lang="en-US"/>
          </a:p>
        </p:txBody>
      </p:sp>
      <p:sp>
        <p:nvSpPr>
          <p:cNvPr id="28682" name="Text Box 15"/>
          <p:cNvSpPr txBox="1">
            <a:spLocks noChangeArrowheads="1"/>
          </p:cNvSpPr>
          <p:nvPr/>
        </p:nvSpPr>
        <p:spPr bwMode="auto">
          <a:xfrm>
            <a:off x="533400" y="2895600"/>
            <a:ext cx="4191000" cy="366713"/>
          </a:xfrm>
          <a:prstGeom prst="rect">
            <a:avLst/>
          </a:prstGeom>
          <a:noFill/>
          <a:ln w="9525">
            <a:noFill/>
            <a:miter lim="800000"/>
            <a:headEnd/>
            <a:tailEnd/>
          </a:ln>
        </p:spPr>
        <p:txBody>
          <a:bodyPr>
            <a:spAutoFit/>
          </a:bodyPr>
          <a:lstStyle/>
          <a:p>
            <a:pPr>
              <a:spcBef>
                <a:spcPct val="50000"/>
              </a:spcBef>
            </a:pPr>
            <a:endParaRPr lang="en-US">
              <a:solidFill>
                <a:srgbClr val="000000"/>
              </a:solidFill>
            </a:endParaRPr>
          </a:p>
        </p:txBody>
      </p:sp>
      <p:sp>
        <p:nvSpPr>
          <p:cNvPr id="28683" name="Text Box 16"/>
          <p:cNvSpPr txBox="1">
            <a:spLocks noChangeArrowheads="1"/>
          </p:cNvSpPr>
          <p:nvPr/>
        </p:nvSpPr>
        <p:spPr bwMode="auto">
          <a:xfrm>
            <a:off x="457200" y="2819400"/>
            <a:ext cx="2286000" cy="366713"/>
          </a:xfrm>
          <a:prstGeom prst="rect">
            <a:avLst/>
          </a:prstGeom>
          <a:noFill/>
          <a:ln w="9525">
            <a:noFill/>
            <a:miter lim="800000"/>
            <a:headEnd/>
            <a:tailEnd/>
          </a:ln>
        </p:spPr>
        <p:txBody>
          <a:bodyPr>
            <a:spAutoFit/>
          </a:bodyPr>
          <a:lstStyle/>
          <a:p>
            <a:pPr algn="ctr">
              <a:spcBef>
                <a:spcPct val="50000"/>
              </a:spcBef>
            </a:pPr>
            <a:r>
              <a:rPr lang="en-US" b="1">
                <a:solidFill>
                  <a:srgbClr val="000000"/>
                </a:solidFill>
              </a:rPr>
              <a:t>Event Name</a:t>
            </a:r>
          </a:p>
        </p:txBody>
      </p:sp>
      <p:sp>
        <p:nvSpPr>
          <p:cNvPr id="28684" name="Text Box 17"/>
          <p:cNvSpPr txBox="1">
            <a:spLocks noChangeArrowheads="1"/>
          </p:cNvSpPr>
          <p:nvPr/>
        </p:nvSpPr>
        <p:spPr bwMode="auto">
          <a:xfrm>
            <a:off x="5334000" y="2819400"/>
            <a:ext cx="3352800" cy="366713"/>
          </a:xfrm>
          <a:prstGeom prst="rect">
            <a:avLst/>
          </a:prstGeom>
          <a:noFill/>
          <a:ln w="9525">
            <a:noFill/>
            <a:miter lim="800000"/>
            <a:headEnd/>
            <a:tailEnd/>
          </a:ln>
        </p:spPr>
        <p:txBody>
          <a:bodyPr>
            <a:spAutoFit/>
          </a:bodyPr>
          <a:lstStyle/>
          <a:p>
            <a:pPr>
              <a:spcBef>
                <a:spcPct val="50000"/>
              </a:spcBef>
            </a:pPr>
            <a:r>
              <a:rPr lang="en-US" b="1">
                <a:solidFill>
                  <a:srgbClr val="000000"/>
                </a:solidFill>
              </a:rPr>
              <a:t>Heat    Lane   Start Point</a:t>
            </a:r>
          </a:p>
        </p:txBody>
      </p:sp>
      <p:sp>
        <p:nvSpPr>
          <p:cNvPr id="28685" name="Text Box 18"/>
          <p:cNvSpPr txBox="1">
            <a:spLocks noChangeArrowheads="1"/>
          </p:cNvSpPr>
          <p:nvPr/>
        </p:nvSpPr>
        <p:spPr bwMode="auto">
          <a:xfrm>
            <a:off x="381000" y="1524000"/>
            <a:ext cx="3886200" cy="396875"/>
          </a:xfrm>
          <a:prstGeom prst="rect">
            <a:avLst/>
          </a:prstGeom>
          <a:noFill/>
          <a:ln w="9525">
            <a:noFill/>
            <a:miter lim="800000"/>
            <a:headEnd/>
            <a:tailEnd/>
          </a:ln>
        </p:spPr>
        <p:txBody>
          <a:bodyPr>
            <a:spAutoFit/>
          </a:bodyPr>
          <a:lstStyle/>
          <a:p>
            <a:pPr>
              <a:spcBef>
                <a:spcPct val="50000"/>
              </a:spcBef>
            </a:pPr>
            <a:r>
              <a:rPr lang="en-US" sz="2000" b="1">
                <a:solidFill>
                  <a:srgbClr val="000000"/>
                </a:solidFill>
              </a:rPr>
              <a:t>JAMES HEFFERNAN</a:t>
            </a:r>
          </a:p>
        </p:txBody>
      </p:sp>
      <p:sp>
        <p:nvSpPr>
          <p:cNvPr id="28686" name="Text Box 19"/>
          <p:cNvSpPr txBox="1">
            <a:spLocks noChangeArrowheads="1"/>
          </p:cNvSpPr>
          <p:nvPr/>
        </p:nvSpPr>
        <p:spPr bwMode="auto">
          <a:xfrm>
            <a:off x="4800600" y="1524000"/>
            <a:ext cx="3886200" cy="396875"/>
          </a:xfrm>
          <a:prstGeom prst="rect">
            <a:avLst/>
          </a:prstGeom>
          <a:noFill/>
          <a:ln w="9525">
            <a:noFill/>
            <a:miter lim="800000"/>
            <a:headEnd/>
            <a:tailEnd/>
          </a:ln>
        </p:spPr>
        <p:txBody>
          <a:bodyPr>
            <a:spAutoFit/>
          </a:bodyPr>
          <a:lstStyle/>
          <a:p>
            <a:pPr algn="r">
              <a:spcBef>
                <a:spcPct val="50000"/>
              </a:spcBef>
            </a:pPr>
            <a:r>
              <a:rPr lang="en-US" sz="2000" b="1">
                <a:solidFill>
                  <a:srgbClr val="000000"/>
                </a:solidFill>
              </a:rPr>
              <a:t>Athlete Number:  429</a:t>
            </a:r>
          </a:p>
        </p:txBody>
      </p:sp>
      <p:sp>
        <p:nvSpPr>
          <p:cNvPr id="28687" name="Text Box 20"/>
          <p:cNvSpPr txBox="1">
            <a:spLocks noChangeArrowheads="1"/>
          </p:cNvSpPr>
          <p:nvPr/>
        </p:nvSpPr>
        <p:spPr bwMode="auto">
          <a:xfrm>
            <a:off x="381000" y="1965325"/>
            <a:ext cx="3886200" cy="396875"/>
          </a:xfrm>
          <a:prstGeom prst="rect">
            <a:avLst/>
          </a:prstGeom>
          <a:noFill/>
          <a:ln w="9525">
            <a:noFill/>
            <a:miter lim="800000"/>
            <a:headEnd/>
            <a:tailEnd/>
          </a:ln>
        </p:spPr>
        <p:txBody>
          <a:bodyPr>
            <a:spAutoFit/>
          </a:bodyPr>
          <a:lstStyle/>
          <a:p>
            <a:pPr>
              <a:spcBef>
                <a:spcPct val="50000"/>
              </a:spcBef>
            </a:pPr>
            <a:r>
              <a:rPr lang="en-US" sz="2000" b="1">
                <a:solidFill>
                  <a:srgbClr val="000000"/>
                </a:solidFill>
              </a:rPr>
              <a:t>CUMBERLAND VALLEY</a:t>
            </a:r>
          </a:p>
        </p:txBody>
      </p:sp>
      <p:sp>
        <p:nvSpPr>
          <p:cNvPr id="28688" name="Text Box 21"/>
          <p:cNvSpPr txBox="1">
            <a:spLocks noChangeArrowheads="1"/>
          </p:cNvSpPr>
          <p:nvPr/>
        </p:nvSpPr>
        <p:spPr bwMode="auto">
          <a:xfrm>
            <a:off x="4953000" y="1965325"/>
            <a:ext cx="3733800" cy="396875"/>
          </a:xfrm>
          <a:prstGeom prst="rect">
            <a:avLst/>
          </a:prstGeom>
          <a:noFill/>
          <a:ln w="9525">
            <a:noFill/>
            <a:miter lim="800000"/>
            <a:headEnd/>
            <a:tailEnd/>
          </a:ln>
        </p:spPr>
        <p:txBody>
          <a:bodyPr>
            <a:spAutoFit/>
          </a:bodyPr>
          <a:lstStyle/>
          <a:p>
            <a:pPr algn="r">
              <a:spcBef>
                <a:spcPct val="50000"/>
              </a:spcBef>
            </a:pPr>
            <a:r>
              <a:rPr lang="en-US" sz="2000" b="1">
                <a:solidFill>
                  <a:srgbClr val="000000"/>
                </a:solidFill>
              </a:rPr>
              <a:t>Group:  Male Senior</a:t>
            </a:r>
          </a:p>
        </p:txBody>
      </p:sp>
      <p:sp>
        <p:nvSpPr>
          <p:cNvPr id="28689" name="Text Box 22"/>
          <p:cNvSpPr txBox="1">
            <a:spLocks noChangeArrowheads="1"/>
          </p:cNvSpPr>
          <p:nvPr/>
        </p:nvSpPr>
        <p:spPr bwMode="auto">
          <a:xfrm>
            <a:off x="381000" y="2362200"/>
            <a:ext cx="4648200" cy="396875"/>
          </a:xfrm>
          <a:prstGeom prst="rect">
            <a:avLst/>
          </a:prstGeom>
          <a:noFill/>
          <a:ln w="9525">
            <a:noFill/>
            <a:miter lim="800000"/>
            <a:headEnd/>
            <a:tailEnd/>
          </a:ln>
        </p:spPr>
        <p:txBody>
          <a:bodyPr>
            <a:spAutoFit/>
          </a:bodyPr>
          <a:lstStyle/>
          <a:p>
            <a:pPr>
              <a:spcBef>
                <a:spcPct val="50000"/>
              </a:spcBef>
            </a:pPr>
            <a:r>
              <a:rPr lang="en-US" sz="2000" b="1">
                <a:solidFill>
                  <a:srgbClr val="000000"/>
                </a:solidFill>
              </a:rPr>
              <a:t>Birth Date:     10/25/1989</a:t>
            </a:r>
          </a:p>
        </p:txBody>
      </p:sp>
      <p:sp>
        <p:nvSpPr>
          <p:cNvPr id="28690" name="Text Box 23"/>
          <p:cNvSpPr txBox="1">
            <a:spLocks noChangeArrowheads="1"/>
          </p:cNvSpPr>
          <p:nvPr/>
        </p:nvSpPr>
        <p:spPr bwMode="auto">
          <a:xfrm>
            <a:off x="304800" y="6019800"/>
            <a:ext cx="7543800" cy="366713"/>
          </a:xfrm>
          <a:prstGeom prst="rect">
            <a:avLst/>
          </a:prstGeom>
          <a:noFill/>
          <a:ln w="9525">
            <a:noFill/>
            <a:miter lim="800000"/>
            <a:headEnd/>
            <a:tailEnd/>
          </a:ln>
        </p:spPr>
        <p:txBody>
          <a:bodyPr>
            <a:spAutoFit/>
          </a:bodyPr>
          <a:lstStyle/>
          <a:p>
            <a:pPr>
              <a:spcBef>
                <a:spcPct val="50000"/>
              </a:spcBef>
            </a:pPr>
            <a:r>
              <a:rPr lang="en-US">
                <a:solidFill>
                  <a:srgbClr val="000000"/>
                </a:solidFill>
              </a:rPr>
              <a:t>SEIZURES; NON-VERBAL; SPECIAL DIET NEEDS</a:t>
            </a:r>
          </a:p>
        </p:txBody>
      </p:sp>
      <p:sp>
        <p:nvSpPr>
          <p:cNvPr id="28691" name="Text Box 24"/>
          <p:cNvSpPr txBox="1">
            <a:spLocks noChangeArrowheads="1"/>
          </p:cNvSpPr>
          <p:nvPr/>
        </p:nvSpPr>
        <p:spPr bwMode="auto">
          <a:xfrm>
            <a:off x="381000" y="3276600"/>
            <a:ext cx="4114800" cy="366713"/>
          </a:xfrm>
          <a:prstGeom prst="rect">
            <a:avLst/>
          </a:prstGeom>
          <a:noFill/>
          <a:ln w="9525">
            <a:noFill/>
            <a:miter lim="800000"/>
            <a:headEnd/>
            <a:tailEnd/>
          </a:ln>
        </p:spPr>
        <p:txBody>
          <a:bodyPr>
            <a:spAutoFit/>
          </a:bodyPr>
          <a:lstStyle/>
          <a:p>
            <a:pPr>
              <a:spcBef>
                <a:spcPct val="50000"/>
              </a:spcBef>
            </a:pPr>
            <a:r>
              <a:rPr lang="en-US">
                <a:solidFill>
                  <a:srgbClr val="000000"/>
                </a:solidFill>
              </a:rPr>
              <a:t>100m Dash – Male Senior</a:t>
            </a:r>
          </a:p>
        </p:txBody>
      </p:sp>
      <p:sp>
        <p:nvSpPr>
          <p:cNvPr id="28692" name="Text Box 25"/>
          <p:cNvSpPr txBox="1">
            <a:spLocks noChangeArrowheads="1"/>
          </p:cNvSpPr>
          <p:nvPr/>
        </p:nvSpPr>
        <p:spPr bwMode="auto">
          <a:xfrm>
            <a:off x="5334000" y="3214688"/>
            <a:ext cx="685800" cy="366712"/>
          </a:xfrm>
          <a:prstGeom prst="rect">
            <a:avLst/>
          </a:prstGeom>
          <a:noFill/>
          <a:ln w="9525">
            <a:noFill/>
            <a:miter lim="800000"/>
            <a:headEnd/>
            <a:tailEnd/>
          </a:ln>
        </p:spPr>
        <p:txBody>
          <a:bodyPr>
            <a:spAutoFit/>
          </a:bodyPr>
          <a:lstStyle/>
          <a:p>
            <a:pPr algn="ctr">
              <a:spcBef>
                <a:spcPct val="50000"/>
              </a:spcBef>
            </a:pPr>
            <a:r>
              <a:rPr lang="en-US">
                <a:solidFill>
                  <a:srgbClr val="000000"/>
                </a:solidFill>
              </a:rPr>
              <a:t>4</a:t>
            </a:r>
          </a:p>
        </p:txBody>
      </p:sp>
      <p:sp>
        <p:nvSpPr>
          <p:cNvPr id="28693" name="Text Box 26"/>
          <p:cNvSpPr txBox="1">
            <a:spLocks noChangeArrowheads="1"/>
          </p:cNvSpPr>
          <p:nvPr/>
        </p:nvSpPr>
        <p:spPr bwMode="auto">
          <a:xfrm>
            <a:off x="6400800" y="3214688"/>
            <a:ext cx="533400" cy="366712"/>
          </a:xfrm>
          <a:prstGeom prst="rect">
            <a:avLst/>
          </a:prstGeom>
          <a:noFill/>
          <a:ln w="9525">
            <a:noFill/>
            <a:miter lim="800000"/>
            <a:headEnd/>
            <a:tailEnd/>
          </a:ln>
        </p:spPr>
        <p:txBody>
          <a:bodyPr>
            <a:spAutoFit/>
          </a:bodyPr>
          <a:lstStyle/>
          <a:p>
            <a:pPr algn="ctr">
              <a:spcBef>
                <a:spcPct val="50000"/>
              </a:spcBef>
            </a:pPr>
            <a:r>
              <a:rPr lang="en-US">
                <a:solidFill>
                  <a:srgbClr val="000000"/>
                </a:solidFill>
              </a:rPr>
              <a:t>2</a:t>
            </a:r>
          </a:p>
        </p:txBody>
      </p:sp>
      <p:sp>
        <p:nvSpPr>
          <p:cNvPr id="28694" name="Text Box 27"/>
          <p:cNvSpPr txBox="1">
            <a:spLocks noChangeArrowheads="1"/>
          </p:cNvSpPr>
          <p:nvPr/>
        </p:nvSpPr>
        <p:spPr bwMode="auto">
          <a:xfrm>
            <a:off x="7239000" y="3214688"/>
            <a:ext cx="1295400" cy="366712"/>
          </a:xfrm>
          <a:prstGeom prst="rect">
            <a:avLst/>
          </a:prstGeom>
          <a:noFill/>
          <a:ln w="9525">
            <a:noFill/>
            <a:miter lim="800000"/>
            <a:headEnd/>
            <a:tailEnd/>
          </a:ln>
        </p:spPr>
        <p:txBody>
          <a:bodyPr>
            <a:spAutoFit/>
          </a:bodyPr>
          <a:lstStyle/>
          <a:p>
            <a:pPr algn="ctr">
              <a:spcBef>
                <a:spcPct val="50000"/>
              </a:spcBef>
            </a:pPr>
            <a:r>
              <a:rPr lang="en-US">
                <a:solidFill>
                  <a:srgbClr val="000000"/>
                </a:solidFill>
              </a:rPr>
              <a:t>Yellow</a:t>
            </a:r>
          </a:p>
        </p:txBody>
      </p:sp>
      <p:sp>
        <p:nvSpPr>
          <p:cNvPr id="28695" name="Text Box 33"/>
          <p:cNvSpPr txBox="1">
            <a:spLocks noChangeArrowheads="1"/>
          </p:cNvSpPr>
          <p:nvPr/>
        </p:nvSpPr>
        <p:spPr bwMode="auto">
          <a:xfrm>
            <a:off x="381000" y="3671888"/>
            <a:ext cx="4114800" cy="366712"/>
          </a:xfrm>
          <a:prstGeom prst="rect">
            <a:avLst/>
          </a:prstGeom>
          <a:noFill/>
          <a:ln w="9525">
            <a:noFill/>
            <a:miter lim="800000"/>
            <a:headEnd/>
            <a:tailEnd/>
          </a:ln>
        </p:spPr>
        <p:txBody>
          <a:bodyPr>
            <a:spAutoFit/>
          </a:bodyPr>
          <a:lstStyle/>
          <a:p>
            <a:pPr>
              <a:spcBef>
                <a:spcPct val="50000"/>
              </a:spcBef>
            </a:pPr>
            <a:r>
              <a:rPr lang="en-US">
                <a:solidFill>
                  <a:srgbClr val="000000"/>
                </a:solidFill>
              </a:rPr>
              <a:t>200m Dash – Male Senior</a:t>
            </a:r>
          </a:p>
        </p:txBody>
      </p:sp>
      <p:sp>
        <p:nvSpPr>
          <p:cNvPr id="28696" name="Text Box 34"/>
          <p:cNvSpPr txBox="1">
            <a:spLocks noChangeArrowheads="1"/>
          </p:cNvSpPr>
          <p:nvPr/>
        </p:nvSpPr>
        <p:spPr bwMode="auto">
          <a:xfrm>
            <a:off x="5334000" y="3657600"/>
            <a:ext cx="685800" cy="366713"/>
          </a:xfrm>
          <a:prstGeom prst="rect">
            <a:avLst/>
          </a:prstGeom>
          <a:noFill/>
          <a:ln w="9525">
            <a:noFill/>
            <a:miter lim="800000"/>
            <a:headEnd/>
            <a:tailEnd/>
          </a:ln>
        </p:spPr>
        <p:txBody>
          <a:bodyPr>
            <a:spAutoFit/>
          </a:bodyPr>
          <a:lstStyle/>
          <a:p>
            <a:pPr algn="ctr">
              <a:spcBef>
                <a:spcPct val="50000"/>
              </a:spcBef>
            </a:pPr>
            <a:r>
              <a:rPr lang="en-US">
                <a:solidFill>
                  <a:srgbClr val="000000"/>
                </a:solidFill>
              </a:rPr>
              <a:t>6</a:t>
            </a:r>
          </a:p>
        </p:txBody>
      </p:sp>
      <p:sp>
        <p:nvSpPr>
          <p:cNvPr id="28697" name="Text Box 35"/>
          <p:cNvSpPr txBox="1">
            <a:spLocks noChangeArrowheads="1"/>
          </p:cNvSpPr>
          <p:nvPr/>
        </p:nvSpPr>
        <p:spPr bwMode="auto">
          <a:xfrm>
            <a:off x="6400800" y="3657600"/>
            <a:ext cx="533400" cy="366713"/>
          </a:xfrm>
          <a:prstGeom prst="rect">
            <a:avLst/>
          </a:prstGeom>
          <a:noFill/>
          <a:ln w="9525">
            <a:noFill/>
            <a:miter lim="800000"/>
            <a:headEnd/>
            <a:tailEnd/>
          </a:ln>
        </p:spPr>
        <p:txBody>
          <a:bodyPr>
            <a:spAutoFit/>
          </a:bodyPr>
          <a:lstStyle/>
          <a:p>
            <a:pPr algn="ctr">
              <a:spcBef>
                <a:spcPct val="50000"/>
              </a:spcBef>
            </a:pPr>
            <a:r>
              <a:rPr lang="en-US">
                <a:solidFill>
                  <a:srgbClr val="000000"/>
                </a:solidFill>
              </a:rPr>
              <a:t>6</a:t>
            </a:r>
          </a:p>
        </p:txBody>
      </p:sp>
      <p:sp>
        <p:nvSpPr>
          <p:cNvPr id="28698" name="Text Box 36"/>
          <p:cNvSpPr txBox="1">
            <a:spLocks noChangeArrowheads="1"/>
          </p:cNvSpPr>
          <p:nvPr/>
        </p:nvSpPr>
        <p:spPr bwMode="auto">
          <a:xfrm>
            <a:off x="7239000" y="3581400"/>
            <a:ext cx="1295400" cy="366713"/>
          </a:xfrm>
          <a:prstGeom prst="rect">
            <a:avLst/>
          </a:prstGeom>
          <a:noFill/>
          <a:ln w="9525">
            <a:noFill/>
            <a:miter lim="800000"/>
            <a:headEnd/>
            <a:tailEnd/>
          </a:ln>
        </p:spPr>
        <p:txBody>
          <a:bodyPr>
            <a:spAutoFit/>
          </a:bodyPr>
          <a:lstStyle/>
          <a:p>
            <a:pPr algn="ctr">
              <a:spcBef>
                <a:spcPct val="50000"/>
              </a:spcBef>
            </a:pPr>
            <a:r>
              <a:rPr lang="en-US">
                <a:solidFill>
                  <a:srgbClr val="000000"/>
                </a:solidFill>
              </a:rPr>
              <a:t>Green</a:t>
            </a:r>
          </a:p>
        </p:txBody>
      </p:sp>
      <p:sp>
        <p:nvSpPr>
          <p:cNvPr id="28699" name="Text Box 37"/>
          <p:cNvSpPr txBox="1">
            <a:spLocks noChangeArrowheads="1"/>
          </p:cNvSpPr>
          <p:nvPr/>
        </p:nvSpPr>
        <p:spPr bwMode="auto">
          <a:xfrm>
            <a:off x="381000" y="4038600"/>
            <a:ext cx="4114800" cy="366713"/>
          </a:xfrm>
          <a:prstGeom prst="rect">
            <a:avLst/>
          </a:prstGeom>
          <a:noFill/>
          <a:ln w="9525">
            <a:noFill/>
            <a:miter lim="800000"/>
            <a:headEnd/>
            <a:tailEnd/>
          </a:ln>
        </p:spPr>
        <p:txBody>
          <a:bodyPr>
            <a:spAutoFit/>
          </a:bodyPr>
          <a:lstStyle/>
          <a:p>
            <a:pPr>
              <a:spcBef>
                <a:spcPct val="50000"/>
              </a:spcBef>
            </a:pPr>
            <a:r>
              <a:rPr lang="en-US">
                <a:solidFill>
                  <a:srgbClr val="000000"/>
                </a:solidFill>
              </a:rPr>
              <a:t>Running Long Jump – Male Senior</a:t>
            </a:r>
          </a:p>
        </p:txBody>
      </p:sp>
      <p:sp>
        <p:nvSpPr>
          <p:cNvPr id="28700" name="Text Box 40"/>
          <p:cNvSpPr txBox="1">
            <a:spLocks noChangeArrowheads="1"/>
          </p:cNvSpPr>
          <p:nvPr/>
        </p:nvSpPr>
        <p:spPr bwMode="auto">
          <a:xfrm>
            <a:off x="7239000" y="4038600"/>
            <a:ext cx="1295400" cy="366713"/>
          </a:xfrm>
          <a:prstGeom prst="rect">
            <a:avLst/>
          </a:prstGeom>
          <a:noFill/>
          <a:ln w="9525">
            <a:noFill/>
            <a:miter lim="800000"/>
            <a:headEnd/>
            <a:tailEnd/>
          </a:ln>
        </p:spPr>
        <p:txBody>
          <a:bodyPr>
            <a:spAutoFit/>
          </a:bodyPr>
          <a:lstStyle/>
          <a:p>
            <a:pPr algn="ctr">
              <a:spcBef>
                <a:spcPct val="50000"/>
              </a:spcBef>
            </a:pPr>
            <a:r>
              <a:rPr lang="en-US">
                <a:solidFill>
                  <a:srgbClr val="000000"/>
                </a:solidFill>
              </a:rPr>
              <a:t>Field</a:t>
            </a:r>
          </a:p>
        </p:txBody>
      </p:sp>
    </p:spTree>
  </p:cSld>
  <p:clrMapOvr>
    <a:masterClrMapping/>
  </p:clrMapOvr>
  <p:transition advClick="0" advTm="500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p:nvPr>
        </p:nvSpPr>
        <p:spPr>
          <a:xfrm>
            <a:off x="0" y="103188"/>
            <a:ext cx="9144000" cy="960437"/>
          </a:xfrm>
        </p:spPr>
        <p:txBody>
          <a:bodyPr/>
          <a:lstStyle/>
          <a:p>
            <a:pPr eaLnBrk="1" hangingPunct="1"/>
            <a:r>
              <a:rPr lang="en-US" sz="4800" b="1"/>
              <a:t>Age Groups</a:t>
            </a:r>
          </a:p>
        </p:txBody>
      </p:sp>
      <p:sp>
        <p:nvSpPr>
          <p:cNvPr id="30722" name="Rectangle 3"/>
          <p:cNvSpPr>
            <a:spLocks noGrp="1" noChangeArrowheads="1"/>
          </p:cNvSpPr>
          <p:nvPr>
            <p:ph idx="1"/>
          </p:nvPr>
        </p:nvSpPr>
        <p:spPr>
          <a:xfrm>
            <a:off x="1524000" y="1066800"/>
            <a:ext cx="6096000" cy="4572000"/>
          </a:xfrm>
        </p:spPr>
        <p:txBody>
          <a:bodyPr/>
          <a:lstStyle/>
          <a:p>
            <a:pPr marL="0" indent="0" eaLnBrk="1" hangingPunct="1">
              <a:lnSpc>
                <a:spcPct val="150000"/>
              </a:lnSpc>
              <a:buFont typeface="Arial" charset="0"/>
              <a:buNone/>
            </a:pPr>
            <a:r>
              <a:rPr lang="en-US"/>
              <a:t>Youth:     	8-11 years old</a:t>
            </a:r>
          </a:p>
          <a:p>
            <a:pPr marL="0" indent="0" eaLnBrk="1" hangingPunct="1">
              <a:lnSpc>
                <a:spcPct val="150000"/>
              </a:lnSpc>
              <a:buFont typeface="Arial" charset="0"/>
              <a:buNone/>
            </a:pPr>
            <a:r>
              <a:rPr lang="en-US"/>
              <a:t>Juniors:  	12-15 years old</a:t>
            </a:r>
          </a:p>
          <a:p>
            <a:pPr marL="0" indent="0" eaLnBrk="1" hangingPunct="1">
              <a:lnSpc>
                <a:spcPct val="150000"/>
              </a:lnSpc>
              <a:buFont typeface="Arial" charset="0"/>
              <a:buNone/>
            </a:pPr>
            <a:r>
              <a:rPr lang="en-US"/>
              <a:t>Seniors:  	16-21 years old</a:t>
            </a:r>
          </a:p>
          <a:p>
            <a:pPr marL="0" indent="0" eaLnBrk="1" hangingPunct="1">
              <a:lnSpc>
                <a:spcPct val="150000"/>
              </a:lnSpc>
              <a:buFont typeface="Arial" charset="0"/>
              <a:buNone/>
            </a:pPr>
            <a:r>
              <a:rPr lang="en-US"/>
              <a:t>Adults: 	22-29 years old</a:t>
            </a:r>
          </a:p>
          <a:p>
            <a:pPr marL="0" indent="0" eaLnBrk="1" hangingPunct="1">
              <a:lnSpc>
                <a:spcPct val="150000"/>
              </a:lnSpc>
              <a:buFont typeface="Arial" charset="0"/>
              <a:buNone/>
            </a:pPr>
            <a:r>
              <a:rPr lang="en-US"/>
              <a:t>Older:  	30 years old and up</a:t>
            </a:r>
          </a:p>
        </p:txBody>
      </p:sp>
    </p:spTree>
  </p:cSld>
  <p:clrMapOvr>
    <a:masterClrMapping/>
  </p:clrMapOvr>
  <p:transition advClick="0" advTm="5000"/>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4" descr="DSC02260"/>
          <p:cNvPicPr>
            <a:picLocks noGrp="1" noChangeAspect="1" noChangeArrowheads="1"/>
          </p:cNvPicPr>
          <p:nvPr>
            <p:ph idx="1"/>
          </p:nvPr>
        </p:nvPicPr>
        <p:blipFill>
          <a:blip r:embed="rId3"/>
          <a:srcRect/>
          <a:stretch>
            <a:fillRect/>
          </a:stretch>
        </p:blipFill>
        <p:spPr>
          <a:xfrm>
            <a:off x="685800" y="2133600"/>
            <a:ext cx="7696200" cy="4645025"/>
          </a:xfrm>
        </p:spPr>
      </p:pic>
      <p:sp>
        <p:nvSpPr>
          <p:cNvPr id="190469" name="Rectangle 5"/>
          <p:cNvSpPr>
            <a:spLocks noChangeArrowheads="1"/>
          </p:cNvSpPr>
          <p:nvPr/>
        </p:nvSpPr>
        <p:spPr bwMode="auto">
          <a:xfrm>
            <a:off x="0" y="228600"/>
            <a:ext cx="8610600" cy="1323975"/>
          </a:xfrm>
          <a:prstGeom prst="rect">
            <a:avLst/>
          </a:prstGeom>
          <a:noFill/>
          <a:ln w="9525">
            <a:noFill/>
            <a:miter lim="800000"/>
            <a:headEnd/>
            <a:tailEnd/>
          </a:ln>
          <a:effectLst/>
        </p:spPr>
        <p:txBody>
          <a:bodyPr anchor="ctr"/>
          <a:lstStyle/>
          <a:p>
            <a:pPr algn="ctr">
              <a:lnSpc>
                <a:spcPct val="90000"/>
              </a:lnSpc>
              <a:defRPr/>
            </a:pPr>
            <a:endParaRPr lang="en-US" sz="4400" b="1" dirty="0">
              <a:effectLst>
                <a:outerShdw blurRad="38100" dist="38100" dir="2700000" algn="tl">
                  <a:srgbClr val="C0C0C0"/>
                </a:outerShdw>
              </a:effectLst>
            </a:endParaRPr>
          </a:p>
        </p:txBody>
      </p:sp>
      <p:sp>
        <p:nvSpPr>
          <p:cNvPr id="2" name="Rectangle 1"/>
          <p:cNvSpPr/>
          <p:nvPr/>
        </p:nvSpPr>
        <p:spPr>
          <a:xfrm>
            <a:off x="228600" y="228600"/>
            <a:ext cx="8915400" cy="1570038"/>
          </a:xfrm>
          <a:prstGeom prst="rect">
            <a:avLst/>
          </a:prstGeom>
        </p:spPr>
        <p:txBody>
          <a:bodyPr>
            <a:spAutoFit/>
          </a:bodyPr>
          <a:lstStyle/>
          <a:p>
            <a:pPr algn="ctr">
              <a:defRPr/>
            </a:pPr>
            <a:r>
              <a:rPr lang="en-US" sz="4800" b="1" dirty="0">
                <a:effectLst>
                  <a:outerShdw blurRad="38100" dist="38100" dir="2700000" algn="tl">
                    <a:srgbClr val="C0C0C0"/>
                  </a:outerShdw>
                </a:effectLst>
                <a:latin typeface="+mn-lt"/>
              </a:rPr>
              <a:t>Athlete’s Number</a:t>
            </a:r>
          </a:p>
          <a:p>
            <a:pPr algn="ctr">
              <a:defRPr/>
            </a:pPr>
            <a:r>
              <a:rPr lang="en-US" sz="4800" b="1" dirty="0">
                <a:effectLst>
                  <a:outerShdw blurRad="38100" dist="38100" dir="2700000" algn="tl">
                    <a:srgbClr val="C0C0C0"/>
                  </a:outerShdw>
                </a:effectLst>
                <a:latin typeface="+mn-lt"/>
              </a:rPr>
              <a:t>on FRONT of t-shirts</a:t>
            </a:r>
            <a:endParaRPr lang="en-US" sz="4800" dirty="0">
              <a:latin typeface="+mn-lt"/>
            </a:endParaRPr>
          </a:p>
        </p:txBody>
      </p:sp>
    </p:spTree>
  </p:cSld>
  <p:clrMapOvr>
    <a:masterClrMapping/>
  </p:clrMapOvr>
  <p:transition advClick="0" advTm="5000"/>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2"/>
          <p:cNvSpPr>
            <a:spLocks noGrp="1" noChangeArrowheads="1"/>
          </p:cNvSpPr>
          <p:nvPr>
            <p:ph type="title"/>
          </p:nvPr>
        </p:nvSpPr>
        <p:spPr>
          <a:xfrm>
            <a:off x="457200" y="0"/>
            <a:ext cx="8243888" cy="838200"/>
          </a:xfrm>
        </p:spPr>
        <p:txBody>
          <a:bodyPr/>
          <a:lstStyle/>
          <a:p>
            <a:pPr eaLnBrk="1" hangingPunct="1"/>
            <a:r>
              <a:rPr lang="en-US" sz="4800" b="1"/>
              <a:t>Locations:</a:t>
            </a:r>
          </a:p>
        </p:txBody>
      </p:sp>
      <p:sp>
        <p:nvSpPr>
          <p:cNvPr id="33794" name="Rectangle 3"/>
          <p:cNvSpPr>
            <a:spLocks noGrp="1" noChangeArrowheads="1"/>
          </p:cNvSpPr>
          <p:nvPr>
            <p:ph idx="1"/>
          </p:nvPr>
        </p:nvSpPr>
        <p:spPr>
          <a:xfrm>
            <a:off x="76200" y="838200"/>
            <a:ext cx="8839200" cy="5715000"/>
          </a:xfrm>
        </p:spPr>
        <p:txBody>
          <a:bodyPr/>
          <a:lstStyle/>
          <a:p>
            <a:pPr eaLnBrk="1" hangingPunct="1"/>
            <a:r>
              <a:rPr lang="en-US" sz="2400"/>
              <a:t>Anderson Field: Softball Throw, Turbo Jav and Wheelchair events. </a:t>
            </a:r>
          </a:p>
          <a:p>
            <a:pPr eaLnBrk="1" hangingPunct="1">
              <a:buFont typeface="Arial" charset="0"/>
              <a:buNone/>
            </a:pPr>
            <a:endParaRPr lang="en-US" sz="800"/>
          </a:p>
          <a:p>
            <a:pPr eaLnBrk="1" hangingPunct="1"/>
            <a:r>
              <a:rPr lang="en-US" sz="2400"/>
              <a:t>The Standing Long Jump is located at the end of track area between the yellow and blue corners on the pole Vault Runway. </a:t>
            </a:r>
          </a:p>
          <a:p>
            <a:pPr eaLnBrk="1" hangingPunct="1">
              <a:buFont typeface="Arial" charset="0"/>
              <a:buNone/>
            </a:pPr>
            <a:endParaRPr lang="en-US" sz="800"/>
          </a:p>
          <a:p>
            <a:pPr eaLnBrk="1" hangingPunct="1"/>
            <a:r>
              <a:rPr lang="en-US" sz="2400"/>
              <a:t>Shot Put located on lower Starry Field after the Demonstration Sports.</a:t>
            </a:r>
          </a:p>
          <a:p>
            <a:pPr eaLnBrk="1" hangingPunct="1">
              <a:buFont typeface="Arial" charset="0"/>
              <a:buNone/>
            </a:pPr>
            <a:endParaRPr lang="en-US" sz="800"/>
          </a:p>
          <a:p>
            <a:pPr eaLnBrk="1" hangingPunct="1"/>
            <a:r>
              <a:rPr lang="en-US" sz="2400"/>
              <a:t>Olympic Village will be in the parking lot. The tents with the different activities will be set up on each side of the parking lot.</a:t>
            </a:r>
          </a:p>
          <a:p>
            <a:pPr eaLnBrk="1" hangingPunct="1">
              <a:buFont typeface="Arial" charset="0"/>
              <a:buNone/>
            </a:pPr>
            <a:endParaRPr lang="en-US" sz="800"/>
          </a:p>
          <a:p>
            <a:pPr eaLnBrk="1" hangingPunct="1"/>
            <a:r>
              <a:rPr lang="en-US" sz="2400"/>
              <a:t>Information Tent – Left side of parking lot near the Access Path to Anderson Field.</a:t>
            </a:r>
          </a:p>
          <a:p>
            <a:pPr eaLnBrk="1" hangingPunct="1">
              <a:buFont typeface="Arial" charset="0"/>
              <a:buNone/>
            </a:pPr>
            <a:endParaRPr lang="en-US" sz="800"/>
          </a:p>
          <a:p>
            <a:pPr eaLnBrk="1" hangingPunct="1"/>
            <a:r>
              <a:rPr lang="en-US" sz="2400"/>
              <a:t>Soccer and Volleyball Demonstration Sports will be held on Lower Starry field.  Tennis will be in the Tennis Court area.</a:t>
            </a:r>
          </a:p>
        </p:txBody>
      </p:sp>
    </p:spTree>
  </p:cSld>
  <p:clrMapOvr>
    <a:masterClrMapping/>
  </p:clrMapOvr>
  <p:transition advClick="0" advTm="500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Responsibilities	</a:t>
            </a:r>
          </a:p>
        </p:txBody>
      </p:sp>
      <p:sp>
        <p:nvSpPr>
          <p:cNvPr id="3" name="Content Placeholder 2"/>
          <p:cNvSpPr>
            <a:spLocks noGrp="1"/>
          </p:cNvSpPr>
          <p:nvPr>
            <p:ph idx="1"/>
          </p:nvPr>
        </p:nvSpPr>
        <p:spPr>
          <a:xfrm>
            <a:off x="304800" y="1143000"/>
            <a:ext cx="8610600" cy="5410200"/>
          </a:xfrm>
        </p:spPr>
        <p:txBody>
          <a:bodyPr/>
          <a:lstStyle/>
          <a:p>
            <a:r>
              <a:rPr lang="en-US" sz="2600" dirty="0"/>
              <a:t>As a Buddy, you are responsible for your athlete from the moment they get off the bus until they board their bus at the end of the day. </a:t>
            </a:r>
          </a:p>
          <a:p>
            <a:r>
              <a:rPr lang="en-US" sz="2600" dirty="0"/>
              <a:t>You will ensure your athlete is on time for all his/her events,</a:t>
            </a:r>
          </a:p>
          <a:p>
            <a:r>
              <a:rPr lang="en-US" sz="2600" dirty="0"/>
              <a:t>Eat lunch with the athlete, </a:t>
            </a:r>
          </a:p>
          <a:p>
            <a:r>
              <a:rPr lang="en-US" sz="2600" dirty="0"/>
              <a:t>Visit the Olympic Village </a:t>
            </a:r>
          </a:p>
          <a:p>
            <a:r>
              <a:rPr lang="en-US" sz="2600" dirty="0"/>
              <a:t>Ensure your athlete  is handed off to their teacher or caregiver at the end of the day.</a:t>
            </a:r>
          </a:p>
          <a:p>
            <a:r>
              <a:rPr lang="en-US" sz="2600" b="1" dirty="0"/>
              <a:t>It is very important for you to interact with your athlete all day.   Get to really know them.   You should be creating a new friendship that may last after the games.</a:t>
            </a:r>
          </a:p>
        </p:txBody>
      </p:sp>
    </p:spTree>
    <p:extLst>
      <p:ext uri="{BB962C8B-B14F-4D97-AF65-F5344CB8AC3E}">
        <p14:creationId xmlns:p14="http://schemas.microsoft.com/office/powerpoint/2010/main" val="415166819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3678</TotalTime>
  <Words>2555</Words>
  <Application>Microsoft Office PowerPoint</Application>
  <PresentationFormat>On-screen Show (4:3)</PresentationFormat>
  <Paragraphs>255</Paragraphs>
  <Slides>23</Slides>
  <Notes>21</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Game Day:  Thursday, April 20, 2017 Messiah College Meet in RL Lobby at 8:15am  (Rain Date: Tuesday, April 25)</vt:lpstr>
      <vt:lpstr>What to Wear:</vt:lpstr>
      <vt:lpstr>Colors of the Day</vt:lpstr>
      <vt:lpstr>Buddy &amp; Athlete Pairing</vt:lpstr>
      <vt:lpstr>PowerPoint Presentation</vt:lpstr>
      <vt:lpstr>Age Groups</vt:lpstr>
      <vt:lpstr>PowerPoint Presentation</vt:lpstr>
      <vt:lpstr>Locations:</vt:lpstr>
      <vt:lpstr>Responsibilities </vt:lpstr>
      <vt:lpstr>PowerPoint Presentation</vt:lpstr>
      <vt:lpstr>Field Events:   </vt:lpstr>
      <vt:lpstr>Field Events</vt:lpstr>
      <vt:lpstr>Corner Signs</vt:lpstr>
      <vt:lpstr>PowerPoint Presentation</vt:lpstr>
      <vt:lpstr>PowerPoint Presentation</vt:lpstr>
      <vt:lpstr>LUNCH</vt:lpstr>
      <vt:lpstr>Olympic Village Athletes</vt:lpstr>
      <vt:lpstr>PowerPoint Presentation</vt:lpstr>
      <vt:lpstr>Olympic Village</vt:lpstr>
      <vt:lpstr>Demonstration </vt:lpstr>
      <vt:lpstr>End of Day</vt:lpstr>
      <vt:lpstr>No playing in or near the creek! </vt:lpstr>
      <vt:lpstr>Thank You For Your Service! </vt:lpstr>
    </vt:vector>
  </TitlesOfParts>
  <Company>EDS: UAF</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Area M Special Olympics  Buddy Training</dc:title>
  <dc:creator>Laura Backhaus</dc:creator>
  <cp:lastModifiedBy>wssd</cp:lastModifiedBy>
  <cp:revision>195</cp:revision>
  <dcterms:created xsi:type="dcterms:W3CDTF">2007-03-08T16:54:54Z</dcterms:created>
  <dcterms:modified xsi:type="dcterms:W3CDTF">2017-04-18T11:15:20Z</dcterms:modified>
</cp:coreProperties>
</file>