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71" r:id="rId4"/>
    <p:sldId id="259" r:id="rId5"/>
    <p:sldId id="264" r:id="rId6"/>
    <p:sldId id="265" r:id="rId7"/>
    <p:sldId id="260" r:id="rId8"/>
    <p:sldId id="263" r:id="rId9"/>
    <p:sldId id="273" r:id="rId10"/>
    <p:sldId id="261" r:id="rId11"/>
    <p:sldId id="262" r:id="rId12"/>
    <p:sldId id="272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2ECC-6B58-534A-8389-638C7943945D}" type="datetimeFigureOut">
              <a:rPr lang="en-US" smtClean="0"/>
              <a:t>5/1/15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05E2-B20F-1E43-80D4-A908295C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91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2ECC-6B58-534A-8389-638C7943945D}" type="datetimeFigureOut">
              <a:rPr lang="en-US" smtClean="0"/>
              <a:t>5/1/15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05E2-B20F-1E43-80D4-A908295C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6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2ECC-6B58-534A-8389-638C7943945D}" type="datetimeFigureOut">
              <a:rPr lang="en-US" smtClean="0"/>
              <a:t>5/1/15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05E2-B20F-1E43-80D4-A908295C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6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2ECC-6B58-534A-8389-638C7943945D}" type="datetimeFigureOut">
              <a:rPr lang="en-US" smtClean="0"/>
              <a:t>5/1/15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05E2-B20F-1E43-80D4-A908295C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02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2ECC-6B58-534A-8389-638C7943945D}" type="datetimeFigureOut">
              <a:rPr lang="en-US" smtClean="0"/>
              <a:t>5/1/15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05E2-B20F-1E43-80D4-A908295C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89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2ECC-6B58-534A-8389-638C7943945D}" type="datetimeFigureOut">
              <a:rPr lang="en-US" smtClean="0"/>
              <a:t>5/1/15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05E2-B20F-1E43-80D4-A908295C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7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2ECC-6B58-534A-8389-638C7943945D}" type="datetimeFigureOut">
              <a:rPr lang="en-US" smtClean="0"/>
              <a:t>5/1/15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05E2-B20F-1E43-80D4-A908295C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87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2ECC-6B58-534A-8389-638C7943945D}" type="datetimeFigureOut">
              <a:rPr lang="en-US" smtClean="0"/>
              <a:t>5/1/15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05E2-B20F-1E43-80D4-A908295C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00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2ECC-6B58-534A-8389-638C7943945D}" type="datetimeFigureOut">
              <a:rPr lang="en-US" smtClean="0"/>
              <a:t>5/1/15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05E2-B20F-1E43-80D4-A908295C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47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2ECC-6B58-534A-8389-638C7943945D}" type="datetimeFigureOut">
              <a:rPr lang="en-US" smtClean="0"/>
              <a:t>5/1/15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05E2-B20F-1E43-80D4-A908295C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72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2ECC-6B58-534A-8389-638C7943945D}" type="datetimeFigureOut">
              <a:rPr lang="en-US" smtClean="0"/>
              <a:t>5/1/15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05E2-B20F-1E43-80D4-A908295C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3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32ECC-6B58-534A-8389-638C7943945D}" type="datetimeFigureOut">
              <a:rPr lang="en-US" smtClean="0"/>
              <a:t>5/1/15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805E2-B20F-1E43-80D4-A908295C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10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0113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a typeface="+mj-ea"/>
                <a:cs typeface="+mj-cs"/>
              </a:rPr>
              <a:t>Chapter 25</a:t>
            </a:r>
            <a:br>
              <a:rPr lang="en-US" b="1" dirty="0" smtClean="0">
                <a:ea typeface="+mj-ea"/>
                <a:cs typeface="+mj-cs"/>
              </a:rPr>
            </a:br>
            <a:r>
              <a:rPr lang="en-US" b="1" dirty="0" smtClean="0">
                <a:ea typeface="+mj-ea"/>
                <a:cs typeface="+mj-cs"/>
              </a:rPr>
              <a:t>The United States in the Cold War</a:t>
            </a:r>
          </a:p>
        </p:txBody>
      </p:sp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2822575"/>
            <a:ext cx="6400800" cy="739775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Pages 832-859</a:t>
            </a:r>
          </a:p>
          <a:p>
            <a:pPr eaLnBrk="1" hangingPunct="1"/>
            <a:endParaRPr lang="en-US">
              <a:solidFill>
                <a:srgbClr val="898989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32091" y="4219505"/>
            <a:ext cx="5479835" cy="19389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</a:rPr>
              <a:t>EQ:</a:t>
            </a:r>
            <a:r>
              <a:rPr lang="en-US" sz="40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</a:rPr>
              <a:t> What key foreign and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</a:rPr>
              <a:t>domestic issues affected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</a:rPr>
              <a:t>The U.S. after WW2? </a:t>
            </a:r>
          </a:p>
        </p:txBody>
      </p:sp>
    </p:spTree>
    <p:extLst>
      <p:ext uri="{BB962C8B-B14F-4D97-AF65-F5344CB8AC3E}">
        <p14:creationId xmlns:p14="http://schemas.microsoft.com/office/powerpoint/2010/main" val="1506585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Roots of the Cold War</a:t>
            </a:r>
          </a:p>
        </p:txBody>
      </p:sp>
      <p:sp>
        <p:nvSpPr>
          <p:cNvPr id="20482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474075" cy="248285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rPr>
              <a:t>Section 1</a:t>
            </a:r>
          </a:p>
          <a:p>
            <a:r>
              <a:rPr lang="en-US" sz="28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rPr>
              <a:t>Pages 836-41</a:t>
            </a:r>
          </a:p>
          <a:p>
            <a:r>
              <a:rPr lang="en-US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rPr>
              <a:t>LEQ: </a:t>
            </a:r>
            <a:r>
              <a:rPr lang="en-US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rPr>
              <a:t>How did the United States respond to the early stages of the Cold War?</a:t>
            </a:r>
          </a:p>
        </p:txBody>
      </p:sp>
      <p:sp>
        <p:nvSpPr>
          <p:cNvPr id="4" name="Rectangle 3"/>
          <p:cNvSpPr/>
          <p:nvPr/>
        </p:nvSpPr>
        <p:spPr>
          <a:xfrm rot="19753592">
            <a:off x="6069555" y="737721"/>
            <a:ext cx="244249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Example layout</a:t>
            </a:r>
          </a:p>
        </p:txBody>
      </p:sp>
      <p:sp>
        <p:nvSpPr>
          <p:cNvPr id="5" name="Rectangle 4"/>
          <p:cNvSpPr/>
          <p:nvPr/>
        </p:nvSpPr>
        <p:spPr>
          <a:xfrm rot="19753592">
            <a:off x="6925333" y="1530119"/>
            <a:ext cx="188079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First slide</a:t>
            </a:r>
          </a:p>
        </p:txBody>
      </p:sp>
      <p:sp>
        <p:nvSpPr>
          <p:cNvPr id="6" name="Left Arrow 5"/>
          <p:cNvSpPr/>
          <p:nvPr/>
        </p:nvSpPr>
        <p:spPr>
          <a:xfrm rot="18721822">
            <a:off x="4020344" y="1154906"/>
            <a:ext cx="2579688" cy="765175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SECTION TITLE</a:t>
            </a:r>
          </a:p>
        </p:txBody>
      </p:sp>
      <p:sp>
        <p:nvSpPr>
          <p:cNvPr id="7" name="Left Arrow 6"/>
          <p:cNvSpPr/>
          <p:nvPr/>
        </p:nvSpPr>
        <p:spPr>
          <a:xfrm rot="1926038">
            <a:off x="760413" y="5716588"/>
            <a:ext cx="2271712" cy="833437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Section focus question</a:t>
            </a:r>
          </a:p>
        </p:txBody>
      </p:sp>
      <p:sp>
        <p:nvSpPr>
          <p:cNvPr id="20487" name="Title 1"/>
          <p:cNvSpPr txBox="1">
            <a:spLocks/>
          </p:cNvSpPr>
          <p:nvPr/>
        </p:nvSpPr>
        <p:spPr bwMode="auto">
          <a:xfrm>
            <a:off x="331788" y="146050"/>
            <a:ext cx="1831975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tx2"/>
                </a:solidFill>
                <a:latin typeface="Calibri" charset="0"/>
              </a:rPr>
              <a:t>Student name</a:t>
            </a:r>
          </a:p>
          <a:p>
            <a:r>
              <a:rPr lang="en-US" sz="1800" b="1">
                <a:solidFill>
                  <a:schemeClr val="tx2"/>
                </a:solidFill>
                <a:latin typeface="Calibri" charset="0"/>
              </a:rPr>
              <a:t>Student name</a:t>
            </a:r>
          </a:p>
          <a:p>
            <a:r>
              <a:rPr lang="en-US" sz="1800" b="1">
                <a:solidFill>
                  <a:schemeClr val="tx2"/>
                </a:solidFill>
                <a:latin typeface="Calibri" charset="0"/>
              </a:rPr>
              <a:t>Student name</a:t>
            </a:r>
          </a:p>
          <a:p>
            <a:r>
              <a:rPr lang="en-US" sz="1800" b="1">
                <a:solidFill>
                  <a:schemeClr val="tx2"/>
                </a:solidFill>
                <a:latin typeface="Calibri" charset="0"/>
              </a:rPr>
              <a:t>Student name</a:t>
            </a:r>
          </a:p>
        </p:txBody>
      </p:sp>
    </p:spTree>
    <p:extLst>
      <p:ext uri="{BB962C8B-B14F-4D97-AF65-F5344CB8AC3E}">
        <p14:creationId xmlns:p14="http://schemas.microsoft.com/office/powerpoint/2010/main" val="3948835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612"/>
          </a:xfrm>
        </p:spPr>
        <p:txBody>
          <a:bodyPr/>
          <a:lstStyle/>
          <a:p>
            <a:pPr eaLnBrk="1" hangingPunct="1"/>
            <a:r>
              <a:rPr lang="en-US" sz="40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Growing Distrust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984250"/>
            <a:ext cx="8229600" cy="5662613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3600">
                <a:latin typeface="Calibri" charset="0"/>
                <a:ea typeface="ＭＳ Ｐゴシック" charset="0"/>
                <a:cs typeface="ＭＳ Ｐゴシック" charset="0"/>
              </a:rPr>
              <a:t>Yalta Conference: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Brief information</a:t>
            </a:r>
          </a:p>
          <a:p>
            <a:pPr eaLnBrk="1" hangingPunct="1">
              <a:lnSpc>
                <a:spcPct val="120000"/>
              </a:lnSpc>
            </a:pPr>
            <a:r>
              <a:rPr lang="en-US" sz="3600" b="1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Iron Curtain:</a:t>
            </a:r>
            <a:endParaRPr lang="en-US" sz="3600">
              <a:solidFill>
                <a:srgbClr val="0000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Satellite nation</a:t>
            </a:r>
          </a:p>
          <a:p>
            <a:pPr eaLnBrk="1" hangingPunct="1">
              <a:lnSpc>
                <a:spcPct val="120000"/>
              </a:lnSpc>
            </a:pPr>
            <a:r>
              <a:rPr lang="en-US" sz="3600" b="1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Truman Doctrine &amp; Marshall Plan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Information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6945411" y="274638"/>
            <a:ext cx="196109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Pg. 836-38</a:t>
            </a:r>
          </a:p>
        </p:txBody>
      </p:sp>
      <p:sp>
        <p:nvSpPr>
          <p:cNvPr id="5" name="Rectangle 4"/>
          <p:cNvSpPr/>
          <p:nvPr/>
        </p:nvSpPr>
        <p:spPr>
          <a:xfrm rot="20303131">
            <a:off x="4552812" y="4971410"/>
            <a:ext cx="418647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Slide format</a:t>
            </a:r>
          </a:p>
        </p:txBody>
      </p:sp>
      <p:sp>
        <p:nvSpPr>
          <p:cNvPr id="6" name="Left Arrow 5"/>
          <p:cNvSpPr/>
          <p:nvPr/>
        </p:nvSpPr>
        <p:spPr>
          <a:xfrm rot="20412800">
            <a:off x="4921250" y="2025650"/>
            <a:ext cx="3871913" cy="1347788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Notice the colors</a:t>
            </a:r>
          </a:p>
        </p:txBody>
      </p:sp>
      <p:sp>
        <p:nvSpPr>
          <p:cNvPr id="3" name="Right Arrow 2"/>
          <p:cNvSpPr/>
          <p:nvPr/>
        </p:nvSpPr>
        <p:spPr>
          <a:xfrm>
            <a:off x="158750" y="333375"/>
            <a:ext cx="2560638" cy="59531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0D0D0D"/>
                </a:solidFill>
              </a:rPr>
              <a:t>Sub Section title</a:t>
            </a:r>
          </a:p>
        </p:txBody>
      </p:sp>
    </p:spTree>
    <p:extLst>
      <p:ext uri="{BB962C8B-B14F-4D97-AF65-F5344CB8AC3E}">
        <p14:creationId xmlns:p14="http://schemas.microsoft.com/office/powerpoint/2010/main" val="1876736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4000" dirty="0" smtClean="0"/>
              <a:t>A PowerPoint Presentation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4000" dirty="0" smtClean="0"/>
              <a:t>A Worksheet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4000" dirty="0" smtClean="0"/>
              <a:t>A crossword puzzle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57584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3"/>
          <p:cNvSpPr>
            <a:spLocks noGrp="1"/>
          </p:cNvSpPr>
          <p:nvPr>
            <p:ph type="title"/>
          </p:nvPr>
        </p:nvSpPr>
        <p:spPr>
          <a:xfrm>
            <a:off x="1319213" y="277813"/>
            <a:ext cx="7088187" cy="730250"/>
          </a:xfrm>
        </p:spPr>
        <p:txBody>
          <a:bodyPr/>
          <a:lstStyle/>
          <a:p>
            <a:pPr algn="l"/>
            <a:r>
              <a:rPr lang="en-US" sz="4000" b="1">
                <a:latin typeface="Calibri" charset="0"/>
                <a:ea typeface="ＭＳ Ｐゴシック" charset="0"/>
                <a:cs typeface="ＭＳ Ｐゴシック" charset="0"/>
              </a:rPr>
              <a:t>What should it look like?</a:t>
            </a:r>
          </a:p>
        </p:txBody>
      </p:sp>
      <p:sp>
        <p:nvSpPr>
          <p:cNvPr id="6" name="Rectangle 5"/>
          <p:cNvSpPr/>
          <p:nvPr/>
        </p:nvSpPr>
        <p:spPr>
          <a:xfrm>
            <a:off x="50800" y="1588"/>
            <a:ext cx="1041400" cy="10207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" name="Rectangle 7"/>
          <p:cNvSpPr/>
          <p:nvPr/>
        </p:nvSpPr>
        <p:spPr>
          <a:xfrm>
            <a:off x="50800" y="10223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800" y="20383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800" y="3105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0800" y="4121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800" y="5137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92200" y="2089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133600" y="2089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175000" y="2089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241800" y="2089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308600" y="2089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375400" y="2089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83200" y="1073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283200" y="3105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283200" y="4121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283200" y="5137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216400" y="3105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7" name="&quot;No&quot; Symbol 26"/>
          <p:cNvSpPr/>
          <p:nvPr/>
        </p:nvSpPr>
        <p:spPr>
          <a:xfrm>
            <a:off x="4027488" y="3054350"/>
            <a:ext cx="1473200" cy="1270000"/>
          </a:xfrm>
          <a:prstGeom prst="noSmoking">
            <a:avLst/>
          </a:prstGeom>
          <a:solidFill>
            <a:srgbClr val="FF0000">
              <a:alpha val="5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800" y="1436"/>
            <a:ext cx="298780" cy="338554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257800" y="1048881"/>
            <a:ext cx="298780" cy="338554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3810" y="2038198"/>
            <a:ext cx="298780" cy="338554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133600" y="5137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175000" y="5137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225925" y="5137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324600" y="5137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366000" y="5137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136816" y="5136998"/>
            <a:ext cx="298780" cy="338554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300663" y="6153150"/>
            <a:ext cx="1041400" cy="7048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092200" y="1008063"/>
            <a:ext cx="7480300" cy="41275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1092200" y="1998663"/>
            <a:ext cx="7480300" cy="39687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092200" y="3105150"/>
            <a:ext cx="7480300" cy="39688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092200" y="4081463"/>
            <a:ext cx="7480300" cy="39687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1092200" y="5137150"/>
            <a:ext cx="7480300" cy="39688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1092200" y="6194425"/>
            <a:ext cx="7480300" cy="39688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133600" y="1073150"/>
            <a:ext cx="3175" cy="5160963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3175000" y="1049338"/>
            <a:ext cx="3175" cy="5160962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4227513" y="1073150"/>
            <a:ext cx="3175" cy="5160963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254625" y="1022350"/>
            <a:ext cx="3175" cy="5160963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350000" y="992188"/>
            <a:ext cx="3175" cy="5160962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7413625" y="1008063"/>
            <a:ext cx="3175" cy="516255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8567738" y="992188"/>
            <a:ext cx="4762" cy="5160962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619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3"/>
          <p:cNvSpPr>
            <a:spLocks noGrp="1"/>
          </p:cNvSpPr>
          <p:nvPr>
            <p:ph type="title"/>
          </p:nvPr>
        </p:nvSpPr>
        <p:spPr>
          <a:xfrm>
            <a:off x="1319213" y="23813"/>
            <a:ext cx="7486650" cy="730250"/>
          </a:xfrm>
        </p:spPr>
        <p:txBody>
          <a:bodyPr/>
          <a:lstStyle/>
          <a:p>
            <a:r>
              <a:rPr lang="en-US" sz="4000" b="1">
                <a:latin typeface="Calibri" charset="0"/>
                <a:ea typeface="ＭＳ Ｐゴシック" charset="0"/>
                <a:cs typeface="ＭＳ Ｐゴシック" charset="0"/>
              </a:rPr>
              <a:t>How you number your crossword</a:t>
            </a:r>
          </a:p>
        </p:txBody>
      </p:sp>
      <p:sp>
        <p:nvSpPr>
          <p:cNvPr id="6" name="Rectangle 5"/>
          <p:cNvSpPr/>
          <p:nvPr/>
        </p:nvSpPr>
        <p:spPr>
          <a:xfrm>
            <a:off x="50800" y="1588"/>
            <a:ext cx="1041400" cy="10207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" name="Rectangle 7"/>
          <p:cNvSpPr/>
          <p:nvPr/>
        </p:nvSpPr>
        <p:spPr>
          <a:xfrm>
            <a:off x="50800" y="10223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800" y="20383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800" y="3105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0800" y="4121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800" y="5137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92200" y="2089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133600" y="2089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175000" y="2089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241800" y="2089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308600" y="2089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375400" y="2089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83200" y="1073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283200" y="3105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283200" y="4121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283200" y="5137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216400" y="3105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7" name="&quot;No&quot; Symbol 26"/>
          <p:cNvSpPr/>
          <p:nvPr/>
        </p:nvSpPr>
        <p:spPr>
          <a:xfrm>
            <a:off x="4027488" y="3054350"/>
            <a:ext cx="1473200" cy="1270000"/>
          </a:xfrm>
          <a:prstGeom prst="noSmoking">
            <a:avLst/>
          </a:prstGeom>
          <a:solidFill>
            <a:srgbClr val="FF0000">
              <a:alpha val="5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800" y="1436"/>
            <a:ext cx="298780" cy="338554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257800" y="1048881"/>
            <a:ext cx="298780" cy="338554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3810" y="2038198"/>
            <a:ext cx="298780" cy="338554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133600" y="5137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175000" y="5137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225925" y="5137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324600" y="5137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366000" y="5137150"/>
            <a:ext cx="10414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136816" y="5136998"/>
            <a:ext cx="298780" cy="338554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300663" y="6153150"/>
            <a:ext cx="1041400" cy="7048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</a:rPr>
              <a:t>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092200" y="1008063"/>
            <a:ext cx="7480300" cy="41275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1092200" y="1998663"/>
            <a:ext cx="7480300" cy="39687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092200" y="3105150"/>
            <a:ext cx="7480300" cy="39688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092200" y="4081463"/>
            <a:ext cx="7480300" cy="39687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1092200" y="5137150"/>
            <a:ext cx="7480300" cy="39688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1092200" y="6194425"/>
            <a:ext cx="7480300" cy="39688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133600" y="1073150"/>
            <a:ext cx="3175" cy="5160963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3175000" y="1049338"/>
            <a:ext cx="3175" cy="5160962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4227513" y="1073150"/>
            <a:ext cx="3175" cy="5160963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254625" y="1022350"/>
            <a:ext cx="3175" cy="5160963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350000" y="992188"/>
            <a:ext cx="3175" cy="5160962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7413625" y="1008063"/>
            <a:ext cx="3175" cy="516255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8567738" y="992188"/>
            <a:ext cx="4762" cy="5160962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974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61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Group assignment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984250"/>
            <a:ext cx="8229600" cy="5676167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Each person will assigned to work in a group of 3-4 students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Create a PowerPoint presentation that will highlight the information contained in their specific section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Utilize the outline to assist you in creating the presentation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One group from each section will be randomly chosen to present the section</a:t>
            </a:r>
          </a:p>
          <a:p>
            <a:pPr eaLnBrk="1" hangingPunct="1"/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Create a section worksheet of 10-15 questions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404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PowerPoint presentation is located on my website.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Under “Class Links” on the left-hand side of the homepage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508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612"/>
          </a:xfrm>
        </p:spPr>
        <p:txBody>
          <a:bodyPr/>
          <a:lstStyle/>
          <a:p>
            <a:pPr eaLnBrk="1" hangingPunct="1"/>
            <a:r>
              <a:rPr lang="en-US" sz="4000" b="1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Presentation criteria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984250"/>
            <a:ext cx="8229600" cy="5662613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Each presentation will have a title slide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</a:rPr>
              <a:t>Chapter #, Section #, and section title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</a:rPr>
              <a:t>Names of all members of group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The LEQ for the section</a:t>
            </a:r>
          </a:p>
          <a:p>
            <a:pPr lvl="1" eaLnBrk="1" hangingPunct="1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Slides #2 to …will be used to present the information 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DO NOT </a:t>
            </a:r>
            <a:r>
              <a:rPr lang="ja-JP" altLang="en-US" dirty="0">
                <a:latin typeface="Calibri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latin typeface="Calibri" charset="0"/>
                <a:ea typeface="ＭＳ Ｐゴシック" charset="0"/>
                <a:cs typeface="ＭＳ Ｐゴシック" charset="0"/>
              </a:rPr>
              <a:t>THROW-UP</a:t>
            </a:r>
            <a:r>
              <a:rPr lang="ja-JP" altLang="en-US" dirty="0">
                <a:latin typeface="Calibri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>
                <a:latin typeface="Calibri" charset="0"/>
                <a:ea typeface="ＭＳ Ｐゴシック" charset="0"/>
                <a:cs typeface="ＭＳ Ｐゴシック" charset="0"/>
              </a:rPr>
              <a:t> on the slides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Slides are used to begin your presentation, not contain everything you are going to say</a:t>
            </a:r>
          </a:p>
        </p:txBody>
      </p:sp>
    </p:spTree>
    <p:extLst>
      <p:ext uri="{BB962C8B-B14F-4D97-AF65-F5344CB8AC3E}">
        <p14:creationId xmlns:p14="http://schemas.microsoft.com/office/powerpoint/2010/main" val="331282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914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Section Worksheet Requirements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3778"/>
            <a:ext cx="8229600" cy="551206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Worksheet has to have a heading </a:t>
            </a:r>
            <a:r>
              <a:rPr lang="en-US" sz="2000" b="1" dirty="0" smtClean="0">
                <a:solidFill>
                  <a:srgbClr val="FF0000"/>
                </a:solidFill>
              </a:rPr>
              <a:t>(example below)</a:t>
            </a:r>
          </a:p>
          <a:p>
            <a:pPr marL="0" indent="0" algn="ctr">
              <a:buNone/>
            </a:pPr>
            <a:r>
              <a:rPr lang="en-US" sz="2400" b="1" dirty="0" smtClean="0"/>
              <a:t>Chapter </a:t>
            </a:r>
            <a:r>
              <a:rPr lang="en-US" sz="2400" b="1" dirty="0"/>
              <a:t>25:  The United States in the Cold War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b="1" dirty="0"/>
              <a:t>Section #</a:t>
            </a:r>
            <a:r>
              <a:rPr lang="en-US" sz="2400" b="1" dirty="0" smtClean="0"/>
              <a:t>: “_________________”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b="1" dirty="0"/>
              <a:t>Pages </a:t>
            </a:r>
            <a:r>
              <a:rPr lang="en-US" sz="2400" b="1" dirty="0" smtClean="0"/>
              <a:t>8___-8___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dirty="0" smtClean="0"/>
              <a:t>No TRUE or FALSE questions</a:t>
            </a:r>
          </a:p>
          <a:p>
            <a:r>
              <a:rPr lang="en-US" dirty="0" smtClean="0"/>
              <a:t>At least 1, no more than 3 charts/G.O.</a:t>
            </a:r>
          </a:p>
          <a:p>
            <a:r>
              <a:rPr lang="en-US" dirty="0" smtClean="0"/>
              <a:t>Provide the answer to each question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Question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Answer</a:t>
            </a:r>
          </a:p>
          <a:p>
            <a:r>
              <a:rPr lang="en-US" dirty="0" smtClean="0"/>
              <a:t>Questions have to cover 90% of the section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442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Crossword Puzzle Requirements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Crossword has to have a heading </a:t>
            </a:r>
            <a:r>
              <a:rPr lang="en-US" sz="2000" b="1" dirty="0" smtClean="0">
                <a:solidFill>
                  <a:srgbClr val="FF0000"/>
                </a:solidFill>
              </a:rPr>
              <a:t>(example below)</a:t>
            </a:r>
          </a:p>
          <a:p>
            <a:pPr marL="0" indent="0" algn="ctr">
              <a:buNone/>
            </a:pPr>
            <a:r>
              <a:rPr lang="en-US" sz="2400" b="1" dirty="0" smtClean="0"/>
              <a:t>Chapter 25</a:t>
            </a:r>
            <a:endParaRPr lang="en-US" sz="2400" b="1" dirty="0"/>
          </a:p>
          <a:p>
            <a:pPr marL="0" indent="0" algn="ctr">
              <a:buNone/>
            </a:pPr>
            <a:r>
              <a:rPr lang="en-US" sz="2400" b="1" dirty="0" smtClean="0"/>
              <a:t>The United States in the Cold War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dirty="0" smtClean="0"/>
              <a:t>Have to use 19 of the 20 words</a:t>
            </a:r>
          </a:p>
          <a:p>
            <a:r>
              <a:rPr lang="en-US" dirty="0" smtClean="0"/>
              <a:t>an “answer key”</a:t>
            </a:r>
          </a:p>
          <a:p>
            <a:r>
              <a:rPr lang="en-US" dirty="0" smtClean="0"/>
              <a:t>a blank puzzle that is correctly numbered</a:t>
            </a:r>
          </a:p>
          <a:p>
            <a:r>
              <a:rPr lang="en-US" dirty="0"/>
              <a:t>a</a:t>
            </a:r>
            <a:r>
              <a:rPr lang="en-US" dirty="0" smtClean="0"/>
              <a:t> clue sheet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895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612"/>
          </a:xfrm>
        </p:spPr>
        <p:txBody>
          <a:bodyPr/>
          <a:lstStyle/>
          <a:p>
            <a:pPr eaLnBrk="1" hangingPunct="1"/>
            <a:r>
              <a:rPr lang="en-US" sz="1200" b="1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Responsibilities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984250"/>
            <a:ext cx="8229600" cy="5662613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Each person is responsible for writing a paper outline of their portion of the section</a:t>
            </a:r>
          </a:p>
          <a:p>
            <a:pPr eaLnBrk="1" hangingPunct="1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One person will be the group coordinator</a:t>
            </a:r>
          </a:p>
          <a:p>
            <a:pPr lvl="1" eaLnBrk="1" hangingPunct="1"/>
            <a:r>
              <a:rPr lang="en-US" sz="3200" dirty="0">
                <a:latin typeface="Calibri" charset="0"/>
                <a:ea typeface="ＭＳ Ｐゴシック" charset="0"/>
              </a:rPr>
              <a:t>The initial set up of the PowerPoint</a:t>
            </a:r>
          </a:p>
          <a:p>
            <a:pPr lvl="1" eaLnBrk="1" hangingPunct="1"/>
            <a:r>
              <a:rPr lang="en-US" dirty="0">
                <a:latin typeface="Calibri" charset="0"/>
                <a:ea typeface="ＭＳ Ｐゴシック" charset="0"/>
              </a:rPr>
              <a:t>Order of slides, transitions, etc… of the overall presentation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Save file: BLK ___ Group ___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Save on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desktop, </a:t>
            </a:r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jumpdrive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, or share with me </a:t>
            </a:r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usng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google.drive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532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slide will need to contain at least one image that pertains to the information presented on the slide.</a:t>
            </a:r>
          </a:p>
          <a:p>
            <a:endParaRPr lang="en-US" dirty="0"/>
          </a:p>
          <a:p>
            <a:r>
              <a:rPr lang="en-US" dirty="0" smtClean="0"/>
              <a:t>Each presentation must have at least one 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304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2012"/>
          </a:xfrm>
        </p:spPr>
        <p:txBody>
          <a:bodyPr/>
          <a:lstStyle/>
          <a:p>
            <a:r>
              <a:rPr lang="en-US" sz="4000" b="1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Items to keep in mind</a:t>
            </a:r>
          </a:p>
        </p:txBody>
      </p:sp>
      <p:sp>
        <p:nvSpPr>
          <p:cNvPr id="82946" name="Content Placeholder 2"/>
          <p:cNvSpPr>
            <a:spLocks noGrp="1"/>
          </p:cNvSpPr>
          <p:nvPr>
            <p:ph idx="1"/>
          </p:nvPr>
        </p:nvSpPr>
        <p:spPr>
          <a:xfrm>
            <a:off x="457200" y="1136650"/>
            <a:ext cx="8229600" cy="53467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Make sure you are able to clearly read the words on the slides.</a:t>
            </a:r>
          </a:p>
          <a:p>
            <a:pPr>
              <a:lnSpc>
                <a:spcPct val="130000"/>
              </a:lnSpc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Do not have a distracting background or one that makes reading the words difficult</a:t>
            </a:r>
          </a:p>
          <a:p>
            <a:pPr>
              <a:lnSpc>
                <a:spcPct val="130000"/>
              </a:lnSpc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Do NOT “throw-up” on the slide, bullet statements should be sufficient</a:t>
            </a:r>
          </a:p>
          <a:p>
            <a:pPr>
              <a:lnSpc>
                <a:spcPct val="130000"/>
              </a:lnSpc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Keep animations and transitions SIMPLE!</a:t>
            </a:r>
          </a:p>
        </p:txBody>
      </p:sp>
    </p:spTree>
    <p:extLst>
      <p:ext uri="{BB962C8B-B14F-4D97-AF65-F5344CB8AC3E}">
        <p14:creationId xmlns:p14="http://schemas.microsoft.com/office/powerpoint/2010/main" val="1117784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584</Words>
  <Application>Microsoft Macintosh PowerPoint</Application>
  <PresentationFormat>On-screen Show (4:3)</PresentationFormat>
  <Paragraphs>145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Chapter 25 The United States in the Cold War</vt:lpstr>
      <vt:lpstr>Group assignment</vt:lpstr>
      <vt:lpstr>Resource</vt:lpstr>
      <vt:lpstr>Presentation criteria</vt:lpstr>
      <vt:lpstr>Section Worksheet Requirements</vt:lpstr>
      <vt:lpstr>Crossword Puzzle Requirements</vt:lpstr>
      <vt:lpstr>Responsibilities</vt:lpstr>
      <vt:lpstr>Images</vt:lpstr>
      <vt:lpstr>Items to keep in mind</vt:lpstr>
      <vt:lpstr>Roots of the Cold War</vt:lpstr>
      <vt:lpstr>Growing Distrust</vt:lpstr>
      <vt:lpstr>What you will complete</vt:lpstr>
      <vt:lpstr>What should it look like?</vt:lpstr>
      <vt:lpstr>How you number your crossword</vt:lpstr>
    </vt:vector>
  </TitlesOfParts>
  <Company>West Shore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25 The United States in the Cold War</dc:title>
  <dc:creator>WSSD Teacher</dc:creator>
  <cp:lastModifiedBy>WSSD Teacher</cp:lastModifiedBy>
  <cp:revision>21</cp:revision>
  <dcterms:created xsi:type="dcterms:W3CDTF">2013-05-06T11:09:30Z</dcterms:created>
  <dcterms:modified xsi:type="dcterms:W3CDTF">2015-05-01T16:58:32Z</dcterms:modified>
</cp:coreProperties>
</file>