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568"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notesMaster" Target="notesMasters/notesMaster1.xml"/><Relationship Id="rId141" Type="http://schemas.openxmlformats.org/officeDocument/2006/relationships/printerSettings" Target="printerSettings/printerSettings1.bin"/><Relationship Id="rId142" Type="http://schemas.openxmlformats.org/officeDocument/2006/relationships/presProps" Target="presProps.xml"/><Relationship Id="rId143" Type="http://schemas.openxmlformats.org/officeDocument/2006/relationships/viewProps" Target="viewProps.xml"/><Relationship Id="rId144" Type="http://schemas.openxmlformats.org/officeDocument/2006/relationships/theme" Target="theme/theme1.xml"/><Relationship Id="rId1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35675069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1" name="Shape 6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7" name="Shape 6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3" name="Shape 6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9" name="Shape 6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5" name="Shape 6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1" name="Shape 6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7" name="Shape 6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3" name="Shape 6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9" name="Shape 6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5" name="Shape 7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Shape 7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3" name="Shape 7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Shape 7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9" name="Shape 7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5" name="Shape 7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1" name="Shape 7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7" name="Shape 7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3" name="Shape 7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9" name="Shape 7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5" name="Shape 7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Shape 7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1" name="Shape 7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7" name="Shape 7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3" name="Shape 7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Shape 7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9" name="Shape 7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5" name="Shape 7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1" name="Shape 8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7" name="Shape 8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3" name="Shape 8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Shape 8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9" name="Shape 8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5" name="Shape 8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Shape 8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1" name="Shape 8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7" name="Shape 8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Shape 8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3" name="Shape 8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9" name="Shape 8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Shape 8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5" name="Shape 8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Shape 8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1" name="Shape 8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Shape 8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7" name="Shape 8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Shape 8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3" name="Shape 8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Shape 8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9" name="Shape 8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7" name="Shape 4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1" name="Shape 4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7" name="Shape 4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3" name="Shape 4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9" name="Shape 4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1" name="Shape 4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7" name="Shape 4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9" name="Shape 4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5" name="Shape 4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1" name="Shape 5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3" name="Shape 5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5" name="Shape 5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1" name="Shape 5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7" name="Shape 5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3" name="Shape 5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9" name="Shape 5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5" name="Shape 5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1" name="Shape 5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7" name="Shape 5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3" name="Shape 5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9" name="Shape 5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5" name="Shape 5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1" name="Shape 5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7" name="Shape 5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3" name="Shape 6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9" name="Shape 6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5" name="Shape 6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1" name="Shape 6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7" name="Shape 6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3" name="Shape 6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9" name="Shape 6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5" name="Shape 6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a:spcBef>
                <a:spcPts val="0"/>
              </a:spcBef>
              <a:buNone/>
            </a:pPr>
            <a:r>
              <a:rPr lang="en">
                <a:solidFill>
                  <a:srgbClr val="FF00FF"/>
                </a:solidFill>
              </a:rPr>
              <a:t>Different Trees</a:t>
            </a:r>
          </a:p>
        </p:txBody>
      </p:sp>
      <p:sp>
        <p:nvSpPr>
          <p:cNvPr id="55" name="Shape 55"/>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a:spcBef>
                <a:spcPts val="0"/>
              </a:spcBef>
              <a:buNone/>
            </a:pPr>
            <a:r>
              <a:rPr lang="en">
                <a:solidFill>
                  <a:srgbClr val="0000FF"/>
                </a:solidFill>
              </a:rPr>
              <a:t>By Raychel bistline</a:t>
            </a:r>
          </a:p>
        </p:txBody>
      </p:sp>
      <p:pic>
        <p:nvPicPr>
          <p:cNvPr id="56" name="Shape 56" descr="Image result for Tree"/>
          <p:cNvPicPr preferRelativeResize="0"/>
          <p:nvPr/>
        </p:nvPicPr>
        <p:blipFill>
          <a:blip r:embed="rId3">
            <a:alphaModFix/>
          </a:blip>
          <a:stretch>
            <a:fillRect/>
          </a:stretch>
        </p:blipFill>
        <p:spPr>
          <a:xfrm>
            <a:off x="0" y="0"/>
            <a:ext cx="9144000" cy="5143500"/>
          </a:xfrm>
          <a:prstGeom prst="rect">
            <a:avLst/>
          </a:prstGeom>
          <a:noFill/>
          <a:ln>
            <a:noFill/>
          </a:ln>
        </p:spPr>
      </p:pic>
      <p:sp>
        <p:nvSpPr>
          <p:cNvPr id="57" name="Shape 57"/>
          <p:cNvSpPr txBox="1"/>
          <p:nvPr/>
        </p:nvSpPr>
        <p:spPr>
          <a:xfrm>
            <a:off x="1712300" y="1079650"/>
            <a:ext cx="5866500" cy="684300"/>
          </a:xfrm>
          <a:prstGeom prst="rect">
            <a:avLst/>
          </a:prstGeom>
          <a:noFill/>
          <a:ln>
            <a:noFill/>
          </a:ln>
        </p:spPr>
        <p:txBody>
          <a:bodyPr wrap="square" lIns="91425" tIns="91425" rIns="91425" bIns="91425" anchor="t" anchorCtr="0">
            <a:noAutofit/>
          </a:bodyPr>
          <a:lstStyle/>
          <a:p>
            <a:pPr lvl="0" algn="ctr">
              <a:spcBef>
                <a:spcPts val="0"/>
              </a:spcBef>
              <a:buNone/>
            </a:pPr>
            <a:r>
              <a:rPr lang="en" sz="4800">
                <a:solidFill>
                  <a:srgbClr val="00FFFF"/>
                </a:solidFill>
              </a:rPr>
              <a:t>Different trees</a:t>
            </a:r>
          </a:p>
        </p:txBody>
      </p:sp>
      <p:cxnSp>
        <p:nvCxnSpPr>
          <p:cNvPr id="58" name="Shape 58"/>
          <p:cNvCxnSpPr/>
          <p:nvPr/>
        </p:nvCxnSpPr>
        <p:spPr>
          <a:xfrm>
            <a:off x="3462950" y="621300"/>
            <a:ext cx="977700" cy="977700"/>
          </a:xfrm>
          <a:prstGeom prst="straightConnector1">
            <a:avLst/>
          </a:prstGeom>
          <a:noFill/>
          <a:ln w="9525" cap="flat" cmpd="sng">
            <a:solidFill>
              <a:schemeClr val="dk2"/>
            </a:solidFill>
            <a:prstDash val="solid"/>
            <a:round/>
            <a:headEnd type="none" w="lg" len="lg"/>
            <a:tailEnd type="none" w="lg" len="lg"/>
          </a:ln>
        </p:spPr>
      </p:cxnSp>
      <p:sp>
        <p:nvSpPr>
          <p:cNvPr id="59" name="Shape 59"/>
          <p:cNvSpPr txBox="1"/>
          <p:nvPr/>
        </p:nvSpPr>
        <p:spPr>
          <a:xfrm>
            <a:off x="1816003" y="2434250"/>
            <a:ext cx="5866500" cy="684300"/>
          </a:xfrm>
          <a:prstGeom prst="rect">
            <a:avLst/>
          </a:prstGeom>
          <a:noFill/>
          <a:ln>
            <a:noFill/>
          </a:ln>
        </p:spPr>
        <p:txBody>
          <a:bodyPr wrap="square" lIns="91425" tIns="91425" rIns="91425" bIns="91425" anchor="t" anchorCtr="0">
            <a:noAutofit/>
          </a:bodyPr>
          <a:lstStyle/>
          <a:p>
            <a:pPr lvl="0" algn="ctr">
              <a:spcBef>
                <a:spcPts val="0"/>
              </a:spcBef>
              <a:buNone/>
            </a:pPr>
            <a:r>
              <a:rPr lang="en" sz="3000">
                <a:solidFill>
                  <a:srgbClr val="00FF00"/>
                </a:solidFill>
              </a:rPr>
              <a:t>By </a:t>
            </a:r>
            <a:r>
              <a:rPr lang="en" sz="3000" smtClean="0">
                <a:solidFill>
                  <a:srgbClr val="00FF00"/>
                </a:solidFill>
              </a:rPr>
              <a:t>raychel</a:t>
            </a:r>
            <a:endParaRPr lang="en" sz="3000" dirty="0">
              <a:solidFill>
                <a:srgbClr val="00FF00"/>
              </a:solidFill>
            </a:endParaRPr>
          </a:p>
        </p:txBody>
      </p:sp>
      <p:sp>
        <p:nvSpPr>
          <p:cNvPr id="60" name="Shape 60"/>
          <p:cNvSpPr txBox="1"/>
          <p:nvPr/>
        </p:nvSpPr>
        <p:spPr>
          <a:xfrm>
            <a:off x="1552275" y="3256525"/>
            <a:ext cx="5866500" cy="684300"/>
          </a:xfrm>
          <a:prstGeom prst="rect">
            <a:avLst/>
          </a:prstGeom>
          <a:noFill/>
          <a:ln>
            <a:noFill/>
          </a:ln>
        </p:spPr>
        <p:txBody>
          <a:bodyPr wrap="square" lIns="91425" tIns="91425" rIns="91425" bIns="91425" anchor="t" anchorCtr="0">
            <a:noAutofit/>
          </a:bodyPr>
          <a:lstStyle/>
          <a:p>
            <a:pPr lvl="0" algn="ctr">
              <a:spcBef>
                <a:spcPts val="0"/>
              </a:spcBef>
              <a:buNone/>
            </a:pPr>
            <a:r>
              <a:rPr lang="en" sz="1800">
                <a:solidFill>
                  <a:srgbClr val="9900FF"/>
                </a:solidFill>
              </a:rPr>
              <a:t>Mod 7</a:t>
            </a:r>
          </a:p>
        </p:txBody>
      </p:sp>
      <p:sp>
        <p:nvSpPr>
          <p:cNvPr id="61" name="Shape 61"/>
          <p:cNvSpPr txBox="1"/>
          <p:nvPr/>
        </p:nvSpPr>
        <p:spPr>
          <a:xfrm>
            <a:off x="4658775" y="3832950"/>
            <a:ext cx="5170500" cy="603300"/>
          </a:xfrm>
          <a:prstGeom prst="rect">
            <a:avLst/>
          </a:prstGeom>
          <a:noFill/>
          <a:ln>
            <a:noFill/>
          </a:ln>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14" name="Shape 11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654" name="Shape 65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660" name="Shape 66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Shape 66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666" name="Shape 66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Shape 67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672" name="Shape 67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678" name="Shape 67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684" name="Shape 68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690" name="Shape 69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Shape 69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696" name="Shape 69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02" name="Shape 70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Shape 70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08" name="Shape 70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20" name="Shape 12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14" name="Shape 71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20" name="Shape 72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26" name="Shape 72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32" name="Shape 73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Shape 73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38" name="Shape 73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Shape 74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44" name="Shape 74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Shape 74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50" name="Shape 75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Shape 75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56" name="Shape 75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Shape 76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62" name="Shape 76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68" name="Shape 76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26" name="Shape 12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Shape 77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74" name="Shape 77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80" name="Shape 78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86" name="Shape 78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Shape 79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92" name="Shape 79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Shape 79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798" name="Shape 79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804" name="Shape 80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Shape 80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810" name="Shape 81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Shape 81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816" name="Shape 81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Shape 82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822" name="Shape 82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Shape 82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828" name="Shape 82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32" name="Shape 13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Shape 83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834" name="Shape 83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Shape 83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840" name="Shape 84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Shape 84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846" name="Shape 84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852" name="Shape 85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Shape 85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858" name="Shape 85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Shape 86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864" name="Shape 86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Shape 86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870" name="Shape 87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Shape 87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876" name="Shape 87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Shape 88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882" name="Shape 88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38" name="Shape 13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44" name="Shape 14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50" name="Shape 15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56" name="Shape 15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62" name="Shape 16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68" name="Shape 16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Table of content</a:t>
            </a:r>
          </a:p>
        </p:txBody>
      </p:sp>
      <p:sp>
        <p:nvSpPr>
          <p:cNvPr id="67" name="Shape 67"/>
          <p:cNvSpPr txBox="1">
            <a:spLocks noGrp="1"/>
          </p:cNvSpPr>
          <p:nvPr>
            <p:ph type="body" idx="1"/>
          </p:nvPr>
        </p:nvSpPr>
        <p:spPr>
          <a:xfrm>
            <a:off x="311700" y="1190200"/>
            <a:ext cx="8520600" cy="3416400"/>
          </a:xfrm>
          <a:prstGeom prst="rect">
            <a:avLst/>
          </a:prstGeom>
        </p:spPr>
        <p:txBody>
          <a:bodyPr wrap="square" lIns="91425" tIns="91425" rIns="91425" bIns="91425" anchor="t" anchorCtr="0">
            <a:noAutofit/>
          </a:bodyPr>
          <a:lstStyle/>
          <a:p>
            <a:pPr lvl="0">
              <a:spcBef>
                <a:spcPts val="0"/>
              </a:spcBef>
              <a:buNone/>
            </a:pPr>
            <a:r>
              <a:rPr lang="en" sz="3000">
                <a:solidFill>
                  <a:srgbClr val="0000FF"/>
                </a:solidFill>
              </a:rPr>
              <a:t>Maple:Chalk maple pg571 </a:t>
            </a:r>
          </a:p>
          <a:p>
            <a:pPr lvl="0">
              <a:spcBef>
                <a:spcPts val="0"/>
              </a:spcBef>
              <a:buNone/>
            </a:pPr>
            <a:r>
              <a:rPr lang="en" sz="3000">
                <a:solidFill>
                  <a:srgbClr val="0000FF"/>
                </a:solidFill>
              </a:rPr>
              <a:t>Oak:Scarlet oak pg385</a:t>
            </a:r>
          </a:p>
          <a:p>
            <a:pPr lvl="0">
              <a:spcBef>
                <a:spcPts val="0"/>
              </a:spcBef>
              <a:buNone/>
            </a:pPr>
            <a:r>
              <a:rPr lang="en" sz="3000">
                <a:solidFill>
                  <a:srgbClr val="0000FF"/>
                </a:solidFill>
              </a:rPr>
              <a:t>Coniferous:Austrian pine pg 290</a:t>
            </a:r>
          </a:p>
          <a:p>
            <a:pPr lvl="0">
              <a:spcBef>
                <a:spcPts val="0"/>
              </a:spcBef>
              <a:buNone/>
            </a:pP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74" name="Shape 17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80" name="Shape 18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86" name="Shape 18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92" name="Shape 19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98" name="Shape 19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04" name="Shape 20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10" name="Shape 21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16" name="Shape 21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22" name="Shape 22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28" name="Shape 22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190950"/>
            <a:ext cx="8520600" cy="572700"/>
          </a:xfrm>
          <a:prstGeom prst="rect">
            <a:avLst/>
          </a:prstGeom>
        </p:spPr>
        <p:txBody>
          <a:bodyPr wrap="square" lIns="91425" tIns="91425" rIns="91425" bIns="91425" anchor="t" anchorCtr="0">
            <a:noAutofit/>
          </a:bodyPr>
          <a:lstStyle/>
          <a:p>
            <a:pPr lvl="0">
              <a:spcBef>
                <a:spcPts val="0"/>
              </a:spcBef>
              <a:buNone/>
            </a:pPr>
            <a:r>
              <a:rPr lang="en">
                <a:solidFill>
                  <a:srgbClr val="00FFFF"/>
                </a:solidFill>
              </a:rPr>
              <a:t>Scarlet Oak</a:t>
            </a:r>
          </a:p>
        </p:txBody>
      </p:sp>
      <p:sp>
        <p:nvSpPr>
          <p:cNvPr id="73" name="Shape 73"/>
          <p:cNvSpPr txBox="1">
            <a:spLocks noGrp="1"/>
          </p:cNvSpPr>
          <p:nvPr>
            <p:ph type="body" idx="1"/>
          </p:nvPr>
        </p:nvSpPr>
        <p:spPr>
          <a:xfrm>
            <a:off x="482256" y="763638"/>
            <a:ext cx="8520600" cy="3720300"/>
          </a:xfrm>
          <a:prstGeom prst="rect">
            <a:avLst/>
          </a:prstGeom>
        </p:spPr>
        <p:txBody>
          <a:bodyPr wrap="square" lIns="91425" tIns="91425" rIns="91425" bIns="91425" anchor="t" anchorCtr="0">
            <a:noAutofit/>
          </a:bodyPr>
          <a:lstStyle/>
          <a:p>
            <a:pPr lvl="0">
              <a:spcBef>
                <a:spcPts val="0"/>
              </a:spcBef>
              <a:buNone/>
            </a:pPr>
            <a:r>
              <a:rPr lang="en" sz="2400">
                <a:solidFill>
                  <a:srgbClr val="00FFFF"/>
                </a:solidFill>
              </a:rPr>
              <a:t>The Scarlet oak or oak tree  is a large tree with a glossy foliage. This tree was described in the book as a very tall tree. The acorns are egg shaped enclosed by a thick deep top of tightly pressed scales fade to stalk like base.The tree described in the book sounded simular to the one my leaves came from. </a:t>
            </a:r>
          </a:p>
          <a:p>
            <a:pPr lvl="0">
              <a:spcBef>
                <a:spcPts val="0"/>
              </a:spcBef>
              <a:buNone/>
            </a:pPr>
            <a:r>
              <a:rPr lang="en" sz="2400">
                <a:solidFill>
                  <a:srgbClr val="00FFFF"/>
                </a:solidFill>
              </a:rPr>
              <a:t>Interesting fact  the scarlet oak is a popular and handsome shade and street tree  </a:t>
            </a:r>
          </a:p>
        </p:txBody>
      </p:sp>
      <p:pic>
        <p:nvPicPr>
          <p:cNvPr id="74" name="Shape 74" descr="File:Scarlet Oak avenue in Oakwood Park, N14 - geograph.org.uk ..."/>
          <p:cNvPicPr preferRelativeResize="0"/>
          <p:nvPr/>
        </p:nvPicPr>
        <p:blipFill>
          <a:blip r:embed="rId4">
            <a:alphaModFix/>
          </a:blip>
          <a:stretch>
            <a:fillRect/>
          </a:stretch>
        </p:blipFill>
        <p:spPr>
          <a:xfrm flipH="1">
            <a:off x="-5942450" y="5554025"/>
            <a:ext cx="3339250" cy="2100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34" name="Shape 23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40" name="Shape 24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46" name="Shape 24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52" name="Shape 25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58" name="Shape 25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64" name="Shape 26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70" name="Shape 27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76" name="Shape 27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82" name="Shape 28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88" name="Shape 28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248850" y="436050"/>
            <a:ext cx="8520600" cy="572700"/>
          </a:xfrm>
          <a:prstGeom prst="rect">
            <a:avLst/>
          </a:prstGeom>
        </p:spPr>
        <p:txBody>
          <a:bodyPr wrap="square" lIns="91425" tIns="91425" rIns="91425" bIns="91425" anchor="t" anchorCtr="0">
            <a:noAutofit/>
          </a:bodyPr>
          <a:lstStyle/>
          <a:p>
            <a:pPr lvl="0">
              <a:spcBef>
                <a:spcPts val="0"/>
              </a:spcBef>
              <a:buNone/>
            </a:pPr>
            <a:r>
              <a:rPr lang="en">
                <a:solidFill>
                  <a:srgbClr val="0000FF"/>
                </a:solidFill>
              </a:rPr>
              <a:t>Striped maple</a:t>
            </a:r>
          </a:p>
        </p:txBody>
      </p:sp>
      <p:sp>
        <p:nvSpPr>
          <p:cNvPr id="80" name="Shape 8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n" sz="2400">
                <a:solidFill>
                  <a:srgbClr val="0000FF"/>
                </a:solidFill>
              </a:rPr>
              <a:t> The striped maple is a small tree with a short trunk with upright branches and  foliage. Th picture in the book of the leaves looked exactly like the leaves i picked up from under the tree. The fruit long many paired winged and light brown and matured in autumn. The striped maple is easily recognized even in the winter by the striped twigs which make it a popular ornamental. </a:t>
            </a:r>
          </a:p>
          <a:p>
            <a:pPr lvl="0">
              <a:spcBef>
                <a:spcPts val="0"/>
              </a:spcBef>
              <a:buNone/>
            </a:pPr>
            <a:r>
              <a:rPr lang="en" sz="2400">
                <a:solidFill>
                  <a:srgbClr val="0000FF"/>
                </a:solidFill>
              </a:rPr>
              <a:t>Interesting fact The bark is eaten by many woodland creatures espesially during winter </a:t>
            </a:r>
          </a:p>
          <a:p>
            <a:pPr lvl="0">
              <a:spcBef>
                <a:spcPts val="0"/>
              </a:spcBef>
              <a:buNone/>
            </a:pPr>
            <a:endParaRPr sz="2400">
              <a:solidFill>
                <a:srgbClr val="0000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94" name="Shape 29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00" name="Shape 30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06" name="Shape 30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12" name="Shape 31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18" name="Shape 31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24" name="Shape 32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30" name="Shape 33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36" name="Shape 33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42" name="Shape 34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48" name="Shape 34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solidFill>
                  <a:srgbClr val="00FFFF"/>
                </a:solidFill>
              </a:rPr>
              <a:t>Austrian pine or Conifer </a:t>
            </a:r>
          </a:p>
        </p:txBody>
      </p:sp>
      <p:sp>
        <p:nvSpPr>
          <p:cNvPr id="86" name="Shape 86"/>
          <p:cNvSpPr txBox="1">
            <a:spLocks noGrp="1"/>
          </p:cNvSpPr>
          <p:nvPr>
            <p:ph type="body" idx="1"/>
          </p:nvPr>
        </p:nvSpPr>
        <p:spPr>
          <a:xfrm>
            <a:off x="491225" y="1089625"/>
            <a:ext cx="8520600" cy="3416400"/>
          </a:xfrm>
          <a:prstGeom prst="rect">
            <a:avLst/>
          </a:prstGeom>
        </p:spPr>
        <p:txBody>
          <a:bodyPr wrap="square" lIns="91425" tIns="91425" rIns="91425" bIns="91425" anchor="t" anchorCtr="0">
            <a:noAutofit/>
          </a:bodyPr>
          <a:lstStyle/>
          <a:p>
            <a:pPr lvl="0">
              <a:spcBef>
                <a:spcPts val="0"/>
              </a:spcBef>
              <a:buNone/>
            </a:pPr>
            <a:r>
              <a:rPr lang="en" sz="2400">
                <a:solidFill>
                  <a:srgbClr val="FFFF00"/>
                </a:solidFill>
              </a:rPr>
              <a:t>The austrian pine or conifer is a cone bearing tree with a straight trunk and dark green foliage.I felt this trees leaves looked almost exactly like mine .The cone was round sorta egg shaped and opened up a bit . The needles were long and shiny .The description of the tree was almost identical to the one i chose .The tree in my field guide also described my tree perfectly .</a:t>
            </a:r>
          </a:p>
          <a:p>
            <a:pPr lvl="0">
              <a:spcBef>
                <a:spcPts val="0"/>
              </a:spcBef>
              <a:buNone/>
            </a:pPr>
            <a:r>
              <a:rPr lang="en" sz="2400">
                <a:solidFill>
                  <a:srgbClr val="FFFF00"/>
                </a:solidFill>
              </a:rPr>
              <a:t>Interesting fact ;The Austrian pine is one of the more common introduced ornamental trees  </a:t>
            </a:r>
          </a:p>
          <a:p>
            <a:pPr lvl="0">
              <a:spcBef>
                <a:spcPts val="0"/>
              </a:spcBef>
              <a:buNone/>
            </a:pPr>
            <a:r>
              <a:rPr lang="en"/>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54" name="Shape 35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60" name="Shape 36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66" name="Shape 36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72" name="Shape 37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78" name="Shape 37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84" name="Shape 38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90" name="Shape 39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396" name="Shape 39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02" name="Shape 40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08" name="Shape 40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References </a:t>
            </a:r>
          </a:p>
        </p:txBody>
      </p:sp>
      <p:sp>
        <p:nvSpPr>
          <p:cNvPr id="92" name="Shape 92"/>
          <p:cNvSpPr txBox="1">
            <a:spLocks noGrp="1"/>
          </p:cNvSpPr>
          <p:nvPr>
            <p:ph type="body" idx="1"/>
          </p:nvPr>
        </p:nvSpPr>
        <p:spPr>
          <a:xfrm>
            <a:off x="311700" y="1143500"/>
            <a:ext cx="8520600" cy="3416400"/>
          </a:xfrm>
          <a:prstGeom prst="rect">
            <a:avLst/>
          </a:prstGeom>
        </p:spPr>
        <p:txBody>
          <a:bodyPr wrap="square" lIns="91425" tIns="91425" rIns="91425" bIns="91425" anchor="t" anchorCtr="0">
            <a:noAutofit/>
          </a:bodyPr>
          <a:lstStyle/>
          <a:p>
            <a:pPr lvl="0">
              <a:spcBef>
                <a:spcPts val="0"/>
              </a:spcBef>
              <a:buNone/>
            </a:pPr>
            <a:r>
              <a:rPr lang="en" sz="2400"/>
              <a:t>The Audubon Society field guide to North American Trees</a:t>
            </a:r>
          </a:p>
          <a:p>
            <a:pPr lvl="0">
              <a:spcBef>
                <a:spcPts val="0"/>
              </a:spcBef>
              <a:buNone/>
            </a:pPr>
            <a:r>
              <a:rPr lang="en" sz="2400"/>
              <a:t>Fusion book</a:t>
            </a:r>
          </a:p>
          <a:p>
            <a:pPr lvl="0">
              <a:spcBef>
                <a:spcPts val="0"/>
              </a:spcBef>
              <a:buNone/>
            </a:pPr>
            <a:r>
              <a:rPr lang="en"/>
              <a:t>Extra pictures of trees on next 3 slides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14" name="Shape 41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20" name="Shape 42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26" name="Shape 42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32" name="Shape 43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38" name="Shape 43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44" name="Shape 44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50" name="Shape 45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56" name="Shape 45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62" name="Shape 46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68" name="Shape 46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pic>
        <p:nvPicPr>
          <p:cNvPr id="97" name="Shape 97" descr="File:Platanus x acerifolia leaf 01 by Line1.jpg - Wikimedia Commons"/>
          <p:cNvPicPr preferRelativeResize="0"/>
          <p:nvPr/>
        </p:nvPicPr>
        <p:blipFill>
          <a:blip r:embed="rId4">
            <a:alphaModFix/>
          </a:blip>
          <a:stretch>
            <a:fillRect/>
          </a:stretch>
        </p:blipFill>
        <p:spPr>
          <a:xfrm>
            <a:off x="152400" y="152400"/>
            <a:ext cx="3048000" cy="22860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74" name="Shape 47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80" name="Shape 48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86" name="Shape 48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92" name="Shape 49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498" name="Shape 49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04" name="Shape 50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10" name="Shape 51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16" name="Shape 51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22" name="Shape 52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28" name="Shape 52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pic>
        <p:nvPicPr>
          <p:cNvPr id="102" name="Shape 102" descr="File:Pinus resinosa leviala.jpg - Wikimedia Commons"/>
          <p:cNvPicPr preferRelativeResize="0"/>
          <p:nvPr/>
        </p:nvPicPr>
        <p:blipFill>
          <a:blip r:embed="rId4">
            <a:alphaModFix/>
          </a:blip>
          <a:stretch>
            <a:fillRect/>
          </a:stretch>
        </p:blipFill>
        <p:spPr>
          <a:xfrm rot="5105315">
            <a:off x="6909028" y="4868775"/>
            <a:ext cx="28678" cy="122325"/>
          </a:xfrm>
          <a:prstGeom prst="rect">
            <a:avLst/>
          </a:prstGeom>
          <a:noFill/>
          <a:ln>
            <a:noFill/>
          </a:ln>
        </p:spPr>
      </p:pic>
      <p:pic>
        <p:nvPicPr>
          <p:cNvPr id="103" name="Shape 103" descr="File:Pinus nigra JPG3Ad.jpg - Wikimedia Commons"/>
          <p:cNvPicPr preferRelativeResize="0"/>
          <p:nvPr/>
        </p:nvPicPr>
        <p:blipFill>
          <a:blip r:embed="rId5">
            <a:alphaModFix/>
          </a:blip>
          <a:stretch>
            <a:fillRect/>
          </a:stretch>
        </p:blipFill>
        <p:spPr>
          <a:xfrm>
            <a:off x="152400" y="152400"/>
            <a:ext cx="1674150" cy="2511199"/>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34" name="Shape 53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40" name="Shape 54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46" name="Shape 54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52" name="Shape 55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58" name="Shape 55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64" name="Shape 56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70" name="Shape 57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76" name="Shape 57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82" name="Shape 58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88" name="Shape 58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pic>
        <p:nvPicPr>
          <p:cNvPr id="108" name="Shape 108" descr="File:Scarlet Oak Leaves (2047060369).jpg - Wikimedia Commons"/>
          <p:cNvPicPr preferRelativeResize="0"/>
          <p:nvPr/>
        </p:nvPicPr>
        <p:blipFill>
          <a:blip r:embed="rId4">
            <a:alphaModFix/>
          </a:blip>
          <a:stretch>
            <a:fillRect/>
          </a:stretch>
        </p:blipFill>
        <p:spPr>
          <a:xfrm>
            <a:off x="6091900" y="0"/>
            <a:ext cx="2999926" cy="2000925"/>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94" name="Shape 59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600" name="Shape 60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606" name="Shape 60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612" name="Shape 61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618" name="Shape 61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Shape 62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624" name="Shape 62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630" name="Shape 63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Shape 63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636" name="Shape 63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642" name="Shape 64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648" name="Shape 64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Words>
  <Application>Microsoft Macintosh PowerPoint</Application>
  <PresentationFormat>On-screen Show (16:9)</PresentationFormat>
  <Paragraphs>23</Paragraphs>
  <Slides>138</Slides>
  <Notes>138</Notes>
  <HiddenSlides>0</HiddenSlides>
  <MMClips>0</MMClips>
  <ScaleCrop>false</ScaleCrop>
  <HeadingPairs>
    <vt:vector size="4" baseType="variant">
      <vt:variant>
        <vt:lpstr>Theme</vt:lpstr>
      </vt:variant>
      <vt:variant>
        <vt:i4>1</vt:i4>
      </vt:variant>
      <vt:variant>
        <vt:lpstr>Slide Titles</vt:lpstr>
      </vt:variant>
      <vt:variant>
        <vt:i4>138</vt:i4>
      </vt:variant>
    </vt:vector>
  </HeadingPairs>
  <TitlesOfParts>
    <vt:vector size="139" baseType="lpstr">
      <vt:lpstr>Simple Light</vt:lpstr>
      <vt:lpstr>Different Trees</vt:lpstr>
      <vt:lpstr>Table of content</vt:lpstr>
      <vt:lpstr>Scarlet Oak</vt:lpstr>
      <vt:lpstr>Striped maple</vt:lpstr>
      <vt:lpstr>Austrian pine or Conifer </vt:lpstr>
      <vt:lpstr>References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Trees</dc:title>
  <cp:lastModifiedBy>Miss McCallus</cp:lastModifiedBy>
  <cp:revision>1</cp:revision>
  <dcterms:modified xsi:type="dcterms:W3CDTF">2017-12-01T21:43:32Z</dcterms:modified>
</cp:coreProperties>
</file>