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6" d="100"/>
          <a:sy n="96" d="100"/>
        </p:scale>
        <p:origin x="-568"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2386387563"/>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lt2"/>
              </a:buClr>
              <a:buSzPct val="100000"/>
              <a:buChar char="●"/>
              <a:defRPr sz="1800">
                <a:solidFill>
                  <a:schemeClr val="lt2"/>
                </a:solidFill>
              </a:defRPr>
            </a:lvl1pPr>
            <a:lvl2pPr lvl="1">
              <a:lnSpc>
                <a:spcPct val="115000"/>
              </a:lnSpc>
              <a:spcBef>
                <a:spcPts val="0"/>
              </a:spcBef>
              <a:spcAft>
                <a:spcPts val="1600"/>
              </a:spcAft>
              <a:buClr>
                <a:schemeClr val="lt2"/>
              </a:buClr>
              <a:buChar char="○"/>
              <a:defRPr>
                <a:solidFill>
                  <a:schemeClr val="lt2"/>
                </a:solidFill>
              </a:defRPr>
            </a:lvl2pPr>
            <a:lvl3pPr lvl="2">
              <a:lnSpc>
                <a:spcPct val="115000"/>
              </a:lnSpc>
              <a:spcBef>
                <a:spcPts val="0"/>
              </a:spcBef>
              <a:spcAft>
                <a:spcPts val="1600"/>
              </a:spcAft>
              <a:buClr>
                <a:schemeClr val="lt2"/>
              </a:buClr>
              <a:buChar char="■"/>
              <a:defRPr>
                <a:solidFill>
                  <a:schemeClr val="lt2"/>
                </a:solidFill>
              </a:defRPr>
            </a:lvl3pPr>
            <a:lvl4pPr lvl="3">
              <a:lnSpc>
                <a:spcPct val="115000"/>
              </a:lnSpc>
              <a:spcBef>
                <a:spcPts val="0"/>
              </a:spcBef>
              <a:spcAft>
                <a:spcPts val="1600"/>
              </a:spcAft>
              <a:buClr>
                <a:schemeClr val="lt2"/>
              </a:buClr>
              <a:buChar char="●"/>
              <a:defRPr>
                <a:solidFill>
                  <a:schemeClr val="lt2"/>
                </a:solidFill>
              </a:defRPr>
            </a:lvl4pPr>
            <a:lvl5pPr lvl="4">
              <a:lnSpc>
                <a:spcPct val="115000"/>
              </a:lnSpc>
              <a:spcBef>
                <a:spcPts val="0"/>
              </a:spcBef>
              <a:spcAft>
                <a:spcPts val="1600"/>
              </a:spcAft>
              <a:buClr>
                <a:schemeClr val="lt2"/>
              </a:buClr>
              <a:buChar char="○"/>
              <a:defRPr>
                <a:solidFill>
                  <a:schemeClr val="lt2"/>
                </a:solidFill>
              </a:defRPr>
            </a:lvl5pPr>
            <a:lvl6pPr lvl="5">
              <a:lnSpc>
                <a:spcPct val="115000"/>
              </a:lnSpc>
              <a:spcBef>
                <a:spcPts val="0"/>
              </a:spcBef>
              <a:spcAft>
                <a:spcPts val="1600"/>
              </a:spcAft>
              <a:buClr>
                <a:schemeClr val="lt2"/>
              </a:buClr>
              <a:buChar char="■"/>
              <a:defRPr>
                <a:solidFill>
                  <a:schemeClr val="lt2"/>
                </a:solidFill>
              </a:defRPr>
            </a:lvl6pPr>
            <a:lvl7pPr lvl="6">
              <a:lnSpc>
                <a:spcPct val="115000"/>
              </a:lnSpc>
              <a:spcBef>
                <a:spcPts val="0"/>
              </a:spcBef>
              <a:spcAft>
                <a:spcPts val="1600"/>
              </a:spcAft>
              <a:buClr>
                <a:schemeClr val="lt2"/>
              </a:buClr>
              <a:buChar char="●"/>
              <a:defRPr>
                <a:solidFill>
                  <a:schemeClr val="lt2"/>
                </a:solidFill>
              </a:defRPr>
            </a:lvl7pPr>
            <a:lvl8pPr lvl="7">
              <a:lnSpc>
                <a:spcPct val="115000"/>
              </a:lnSpc>
              <a:spcBef>
                <a:spcPts val="0"/>
              </a:spcBef>
              <a:spcAft>
                <a:spcPts val="1600"/>
              </a:spcAft>
              <a:buClr>
                <a:schemeClr val="lt2"/>
              </a:buClr>
              <a:buChar char="○"/>
              <a:defRPr>
                <a:solidFill>
                  <a:schemeClr val="lt2"/>
                </a:solidFill>
              </a:defRPr>
            </a:lvl8pPr>
            <a:lvl9pPr lvl="8">
              <a:lnSpc>
                <a:spcPct val="115000"/>
              </a:lnSpc>
              <a:spcBef>
                <a:spcPts val="0"/>
              </a:spcBef>
              <a:spcAft>
                <a:spcPts val="1600"/>
              </a:spcAft>
              <a:buClr>
                <a:schemeClr val="lt2"/>
              </a:buClr>
              <a:buChar char="■"/>
              <a:defRPr>
                <a:solidFill>
                  <a:schemeClr val="lt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lt2"/>
                </a:solidFill>
              </a:rPr>
              <a:t>‹#›</a:t>
            </a:fld>
            <a:endParaRPr lang="en"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jp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a:ln w="9525" cap="flat" cmpd="sng">
            <a:solidFill>
              <a:srgbClr val="00FFFF"/>
            </a:solidFill>
            <a:prstDash val="solid"/>
            <a:round/>
            <a:headEnd type="none" w="med" len="med"/>
            <a:tailEnd type="none" w="med" len="med"/>
          </a:ln>
        </p:spPr>
        <p:txBody>
          <a:bodyPr wrap="square" lIns="91425" tIns="91425" rIns="91425" bIns="91425" anchor="b" anchorCtr="0">
            <a:noAutofit/>
          </a:bodyPr>
          <a:lstStyle/>
          <a:p>
            <a:pPr lvl="0" algn="l">
              <a:spcBef>
                <a:spcPts val="0"/>
              </a:spcBef>
              <a:buNone/>
            </a:pPr>
            <a:r>
              <a:rPr lang="en">
                <a:solidFill>
                  <a:srgbClr val="00FFFF"/>
                </a:solidFill>
              </a:rPr>
              <a:t>My Leaf Specimens Project</a:t>
            </a:r>
          </a:p>
        </p:txBody>
      </p:sp>
      <p:sp>
        <p:nvSpPr>
          <p:cNvPr id="55" name="Shape 55"/>
          <p:cNvSpPr txBox="1">
            <a:spLocks noGrp="1"/>
          </p:cNvSpPr>
          <p:nvPr>
            <p:ph type="subTitle" idx="1"/>
          </p:nvPr>
        </p:nvSpPr>
        <p:spPr>
          <a:xfrm>
            <a:off x="311700" y="2834125"/>
            <a:ext cx="8520600" cy="792600"/>
          </a:xfrm>
          <a:prstGeom prst="rect">
            <a:avLst/>
          </a:prstGeom>
        </p:spPr>
        <p:txBody>
          <a:bodyPr wrap="square" lIns="91425" tIns="91425" rIns="91425" bIns="91425" anchor="t" anchorCtr="0">
            <a:noAutofit/>
          </a:bodyPr>
          <a:lstStyle/>
          <a:p>
            <a:pPr lvl="0">
              <a:spcBef>
                <a:spcPts val="0"/>
              </a:spcBef>
              <a:buNone/>
            </a:pPr>
            <a:r>
              <a:rPr lang="en" sz="4800" dirty="0" smtClean="0">
                <a:solidFill>
                  <a:srgbClr val="00FFFF"/>
                </a:solidFill>
                <a:latin typeface="Amatic SC"/>
                <a:ea typeface="Amatic SC"/>
                <a:cs typeface="Amatic SC"/>
                <a:sym typeface="Amatic SC"/>
              </a:rPr>
              <a:t>by:M</a:t>
            </a:r>
            <a:r>
              <a:rPr lang="en" sz="4800" dirty="0" smtClean="0">
                <a:solidFill>
                  <a:srgbClr val="00FFFF"/>
                </a:solidFill>
                <a:latin typeface="Amatic SC"/>
                <a:ea typeface="Amatic SC"/>
                <a:cs typeface="Amatic SC"/>
                <a:sym typeface="Amatic SC"/>
              </a:rPr>
              <a:t>a</a:t>
            </a:r>
            <a:r>
              <a:rPr lang="en" sz="4800" dirty="0" smtClean="0">
                <a:solidFill>
                  <a:srgbClr val="00FFFF"/>
                </a:solidFill>
                <a:latin typeface="Amatic SC"/>
                <a:ea typeface="Amatic SC"/>
                <a:cs typeface="Amatic SC"/>
                <a:sym typeface="Amatic SC"/>
              </a:rPr>
              <a:t>ckena </a:t>
            </a:r>
            <a:endParaRPr lang="en" sz="4800" dirty="0">
              <a:solidFill>
                <a:srgbClr val="00FFFF"/>
              </a:solidFill>
              <a:latin typeface="Amatic SC"/>
              <a:ea typeface="Amatic SC"/>
              <a:cs typeface="Amatic SC"/>
              <a:sym typeface="Amatic SC"/>
            </a:endParaRPr>
          </a:p>
          <a:p>
            <a:pPr lvl="0">
              <a:spcBef>
                <a:spcPts val="0"/>
              </a:spcBef>
              <a:buNone/>
            </a:pPr>
            <a:r>
              <a:rPr lang="en" sz="4800" dirty="0">
                <a:solidFill>
                  <a:srgbClr val="00FFFF"/>
                </a:solidFill>
                <a:latin typeface="Amatic SC"/>
                <a:ea typeface="Amatic SC"/>
                <a:cs typeface="Amatic SC"/>
                <a:sym typeface="Amatic SC"/>
              </a:rPr>
              <a:t>Mod 3</a:t>
            </a:r>
          </a:p>
        </p:txBody>
      </p:sp>
      <p:pic>
        <p:nvPicPr>
          <p:cNvPr id="56" name="Shape 56" descr="Free Images : tree, nature, forest, branch, blossom, leaf, flower ..."/>
          <p:cNvPicPr preferRelativeResize="0"/>
          <p:nvPr/>
        </p:nvPicPr>
        <p:blipFill>
          <a:blip r:embed="rId3">
            <a:alphaModFix/>
          </a:blip>
          <a:stretch>
            <a:fillRect/>
          </a:stretch>
        </p:blipFill>
        <p:spPr>
          <a:xfrm>
            <a:off x="6222576" y="3215101"/>
            <a:ext cx="2508875" cy="1563702"/>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1"/>
                                        <p:tgtEl>
                                          <p:spTgt spid="5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1000"/>
                                        <p:tgtEl>
                                          <p:spTgt spid="5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additive="base">
                                        <p:cTn id="17" dur="1000"/>
                                        <p:tgtEl>
                                          <p:spTgt spid="5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additive="base">
                                        <p:cTn id="22" dur="1000"/>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311708" y="744575"/>
            <a:ext cx="8520600" cy="2052600"/>
          </a:xfrm>
          <a:prstGeom prst="rect">
            <a:avLst/>
          </a:prstGeom>
        </p:spPr>
        <p:txBody>
          <a:bodyPr wrap="square" lIns="91425" tIns="91425" rIns="91425" bIns="91425" anchor="b" anchorCtr="0">
            <a:noAutofit/>
          </a:bodyPr>
          <a:lstStyle/>
          <a:p>
            <a:pPr lvl="0" algn="l">
              <a:spcBef>
                <a:spcPts val="0"/>
              </a:spcBef>
              <a:buNone/>
            </a:pPr>
            <a:r>
              <a:rPr lang="en" sz="3000">
                <a:solidFill>
                  <a:srgbClr val="00FFFF"/>
                </a:solidFill>
              </a:rPr>
              <a:t>Where I Got My Leaves</a:t>
            </a:r>
          </a:p>
        </p:txBody>
      </p:sp>
      <p:sp>
        <p:nvSpPr>
          <p:cNvPr id="62" name="Shape 62"/>
          <p:cNvSpPr txBox="1">
            <a:spLocks noGrp="1"/>
          </p:cNvSpPr>
          <p:nvPr>
            <p:ph type="subTitle" idx="1"/>
          </p:nvPr>
        </p:nvSpPr>
        <p:spPr>
          <a:xfrm>
            <a:off x="311700" y="2834125"/>
            <a:ext cx="8520600" cy="792600"/>
          </a:xfrm>
          <a:prstGeom prst="rect">
            <a:avLst/>
          </a:prstGeom>
        </p:spPr>
        <p:txBody>
          <a:bodyPr wrap="square" lIns="91425" tIns="91425" rIns="91425" bIns="91425" anchor="t" anchorCtr="0">
            <a:noAutofit/>
          </a:bodyPr>
          <a:lstStyle/>
          <a:p>
            <a:pPr marL="457200" lvl="0" indent="-406400" algn="l" rtl="0">
              <a:spcBef>
                <a:spcPts val="0"/>
              </a:spcBef>
              <a:buClr>
                <a:srgbClr val="00FFFF"/>
              </a:buClr>
              <a:buChar char="-"/>
            </a:pPr>
            <a:r>
              <a:rPr lang="en">
                <a:solidFill>
                  <a:srgbClr val="00FFFF"/>
                </a:solidFill>
              </a:rPr>
              <a:t>Borough Park</a:t>
            </a:r>
          </a:p>
          <a:p>
            <a:pPr marL="457200" lvl="0" indent="-406400" algn="l">
              <a:spcBef>
                <a:spcPts val="0"/>
              </a:spcBef>
              <a:buClr>
                <a:srgbClr val="00FFFF"/>
              </a:buClr>
              <a:buChar char="-"/>
            </a:pPr>
            <a:r>
              <a:rPr lang="en">
                <a:solidFill>
                  <a:srgbClr val="00FFFF"/>
                </a:solidFill>
              </a:rPr>
              <a:t>My Nana’s house</a:t>
            </a:r>
          </a:p>
        </p:txBody>
      </p:sp>
      <p:pic>
        <p:nvPicPr>
          <p:cNvPr id="63" name="Shape 63" descr="Free photo October Colorful Leaves Autumn Leaves Fall Leaves - Max ..."/>
          <p:cNvPicPr preferRelativeResize="0"/>
          <p:nvPr/>
        </p:nvPicPr>
        <p:blipFill>
          <a:blip r:embed="rId3">
            <a:alphaModFix/>
          </a:blip>
          <a:stretch>
            <a:fillRect/>
          </a:stretch>
        </p:blipFill>
        <p:spPr>
          <a:xfrm>
            <a:off x="4601400" y="568100"/>
            <a:ext cx="3912250" cy="3857974"/>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1000"/>
                                        <p:tgtEl>
                                          <p:spTgt spid="6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solidFill>
                  <a:srgbClr val="00FFFF"/>
                </a:solidFill>
              </a:rPr>
              <a:t>The Oak Leaf</a:t>
            </a:r>
          </a:p>
        </p:txBody>
      </p:sp>
      <p:sp>
        <p:nvSpPr>
          <p:cNvPr id="69" name="Shape 69"/>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rtl="0">
              <a:spcBef>
                <a:spcPts val="0"/>
              </a:spcBef>
              <a:buNone/>
            </a:pPr>
            <a:r>
              <a:rPr lang="en"/>
              <a:t> </a:t>
            </a:r>
            <a:r>
              <a:rPr lang="en">
                <a:solidFill>
                  <a:srgbClr val="00FFFF"/>
                </a:solidFill>
              </a:rPr>
              <a:t>To identify the oak leaf you must go through certain steps to identify this leaf. The first thing i did to identify this leaf is to determine if it is</a:t>
            </a:r>
            <a:r>
              <a:rPr lang="en"/>
              <a:t> </a:t>
            </a:r>
            <a:r>
              <a:rPr lang="en" b="1">
                <a:solidFill>
                  <a:srgbClr val="FFFF00"/>
                </a:solidFill>
              </a:rPr>
              <a:t>coniferous</a:t>
            </a:r>
            <a:r>
              <a:rPr lang="en"/>
              <a:t> </a:t>
            </a:r>
            <a:r>
              <a:rPr lang="en">
                <a:solidFill>
                  <a:srgbClr val="00FFFF"/>
                </a:solidFill>
              </a:rPr>
              <a:t>or</a:t>
            </a:r>
            <a:r>
              <a:rPr lang="en"/>
              <a:t> </a:t>
            </a:r>
            <a:r>
              <a:rPr lang="en" b="1">
                <a:solidFill>
                  <a:srgbClr val="FFFF00"/>
                </a:solidFill>
              </a:rPr>
              <a:t>deciduous</a:t>
            </a:r>
            <a:r>
              <a:rPr lang="en">
                <a:solidFill>
                  <a:srgbClr val="00FFFF"/>
                </a:solidFill>
              </a:rPr>
              <a:t>.Then after i knew it was deciduous because it is a leaf and coniferous leafs are like needles I then went through a ton of books about leafs. I found a book titled </a:t>
            </a:r>
            <a:r>
              <a:rPr lang="en" b="1">
                <a:solidFill>
                  <a:srgbClr val="00FFFF"/>
                </a:solidFill>
              </a:rPr>
              <a:t>The Audubon Society Field Guide To North American Trees.</a:t>
            </a:r>
            <a:r>
              <a:rPr lang="en">
                <a:solidFill>
                  <a:srgbClr val="00FFFF"/>
                </a:solidFill>
              </a:rPr>
              <a:t> I then went to the glossary and looked up oak. The oak leaf has little hairs at the points of each tip and the oak leaf is living because it needs all the things any living organism needs/has.</a:t>
            </a:r>
          </a:p>
          <a:p>
            <a:pPr lvl="0" rtl="0">
              <a:spcBef>
                <a:spcPts val="0"/>
              </a:spcBef>
              <a:buNone/>
            </a:pPr>
            <a:r>
              <a:rPr lang="en">
                <a:solidFill>
                  <a:srgbClr val="00FFFF"/>
                </a:solidFill>
              </a:rPr>
              <a:t>Reference: </a:t>
            </a:r>
            <a:r>
              <a:rPr lang="en" b="1">
                <a:solidFill>
                  <a:srgbClr val="00FFFF"/>
                </a:solidFill>
              </a:rPr>
              <a:t>The Audubon Society Field Guide To Northern American Trees.</a:t>
            </a:r>
          </a:p>
        </p:txBody>
      </p:sp>
      <p:pic>
        <p:nvPicPr>
          <p:cNvPr id="70" name="Shape 70" descr="Free photo: Oak Leaf, Green, Tree Leaf - Free Image on Pixabay ..."/>
          <p:cNvPicPr preferRelativeResize="0"/>
          <p:nvPr/>
        </p:nvPicPr>
        <p:blipFill>
          <a:blip r:embed="rId3">
            <a:alphaModFix/>
          </a:blip>
          <a:stretch>
            <a:fillRect/>
          </a:stretch>
        </p:blipFill>
        <p:spPr>
          <a:xfrm>
            <a:off x="4653050" y="0"/>
            <a:ext cx="1722876" cy="1307875"/>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1000"/>
                                        <p:tgtEl>
                                          <p:spTgt spid="70"/>
                                        </p:tgtEl>
                                        <p:attrNameLst>
                                          <p:attrName>ppt_w</p:attrName>
                                        </p:attrNameLst>
                                      </p:cBhvr>
                                      <p:tavLst>
                                        <p:tav tm="0">
                                          <p:val>
                                            <p:strVal val="0"/>
                                          </p:val>
                                        </p:tav>
                                        <p:tav tm="100000">
                                          <p:val>
                                            <p:strVal val="#ppt_w"/>
                                          </p:val>
                                        </p:tav>
                                      </p:tavLst>
                                    </p:anim>
                                    <p:anim calcmode="lin" valueType="num">
                                      <p:cBhvr additive="base">
                                        <p:cTn id="8" dur="1000"/>
                                        <p:tgtEl>
                                          <p:spTgt spid="7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solidFill>
                  <a:srgbClr val="00FFFF"/>
                </a:solidFill>
              </a:rPr>
              <a:t>The Maple Leaf</a:t>
            </a:r>
          </a:p>
        </p:txBody>
      </p:sp>
      <p:sp>
        <p:nvSpPr>
          <p:cNvPr id="76" name="Shape 7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r>
              <a:rPr lang="en"/>
              <a:t> </a:t>
            </a:r>
            <a:r>
              <a:rPr lang="en">
                <a:solidFill>
                  <a:srgbClr val="00FFFF"/>
                </a:solidFill>
              </a:rPr>
              <a:t>The maple leaf is a deciduous leaf and it is living. I know this because the maple leaf has hair on each of its tips and it not like needles. To identify this leaf I had to go through the same steps as the maple leaf. I went to the glossary of the book titled </a:t>
            </a:r>
            <a:r>
              <a:rPr lang="en" b="1">
                <a:solidFill>
                  <a:srgbClr val="00FFFF"/>
                </a:solidFill>
              </a:rPr>
              <a:t>The Audubon Society Field Guide To Northern American Trees</a:t>
            </a:r>
            <a:r>
              <a:rPr lang="en">
                <a:solidFill>
                  <a:srgbClr val="00FFFF"/>
                </a:solidFill>
              </a:rPr>
              <a:t>. It told me that the maple leaf is </a:t>
            </a:r>
            <a:r>
              <a:rPr lang="en" b="1">
                <a:solidFill>
                  <a:srgbClr val="FFFF00"/>
                </a:solidFill>
              </a:rPr>
              <a:t>palmately</a:t>
            </a:r>
            <a:r>
              <a:rPr lang="en">
                <a:solidFill>
                  <a:srgbClr val="00FFFF"/>
                </a:solidFill>
              </a:rPr>
              <a:t> lobed, meaning that each leaf is divided into distinct sections and shaped like a hand. That is why I believe that the maple leaf is a living organism.</a:t>
            </a:r>
          </a:p>
          <a:p>
            <a:pPr lvl="0" rtl="0">
              <a:spcBef>
                <a:spcPts val="0"/>
              </a:spcBef>
              <a:buNone/>
            </a:pPr>
            <a:r>
              <a:rPr lang="en">
                <a:solidFill>
                  <a:srgbClr val="00FFFF"/>
                </a:solidFill>
              </a:rPr>
              <a:t>Reference: </a:t>
            </a:r>
            <a:r>
              <a:rPr lang="en" b="1">
                <a:solidFill>
                  <a:srgbClr val="00FFFF"/>
                </a:solidFill>
              </a:rPr>
              <a:t>MCcallus Website, The Audubon Society Field Guide To Northern American Trees.</a:t>
            </a:r>
          </a:p>
        </p:txBody>
      </p:sp>
      <p:pic>
        <p:nvPicPr>
          <p:cNvPr id="77" name="Shape 77" descr="File:Canadian maple leaf 2.jpg - Wikipedia"/>
          <p:cNvPicPr preferRelativeResize="0"/>
          <p:nvPr/>
        </p:nvPicPr>
        <p:blipFill>
          <a:blip r:embed="rId3">
            <a:alphaModFix/>
          </a:blip>
          <a:stretch>
            <a:fillRect/>
          </a:stretch>
        </p:blipFill>
        <p:spPr>
          <a:xfrm>
            <a:off x="3470557" y="191200"/>
            <a:ext cx="1130869" cy="1080349"/>
          </a:xfrm>
          <a:prstGeom prst="rect">
            <a:avLst/>
          </a:prstGeom>
          <a:noFill/>
          <a:ln>
            <a:noFill/>
          </a:ln>
        </p:spPr>
      </p:pic>
      <p:pic>
        <p:nvPicPr>
          <p:cNvPr id="78" name="Shape 78" descr="Red, Maple, Leaf - Free pictures on Pixabay"/>
          <p:cNvPicPr preferRelativeResize="0"/>
          <p:nvPr/>
        </p:nvPicPr>
        <p:blipFill>
          <a:blip r:embed="rId4">
            <a:alphaModFix/>
          </a:blip>
          <a:stretch>
            <a:fillRect/>
          </a:stretch>
        </p:blipFill>
        <p:spPr>
          <a:xfrm>
            <a:off x="5483925" y="302550"/>
            <a:ext cx="1386701" cy="968999"/>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1000"/>
                                        <p:tgtEl>
                                          <p:spTgt spid="77"/>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8"/>
                                        </p:tgtEl>
                                        <p:attrNameLst>
                                          <p:attrName>style.visibility</p:attrName>
                                        </p:attrNameLst>
                                      </p:cBhvr>
                                      <p:to>
                                        <p:strVal val="visible"/>
                                      </p:to>
                                    </p:set>
                                    <p:anim calcmode="lin" valueType="num">
                                      <p:cBhvr additive="base">
                                        <p:cTn id="12" dur="1000"/>
                                        <p:tgtEl>
                                          <p:spTgt spid="7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solidFill>
                  <a:srgbClr val="00FFFF"/>
                </a:solidFill>
              </a:rPr>
              <a:t>How To Identify A Conifer Leaf</a:t>
            </a:r>
          </a:p>
        </p:txBody>
      </p:sp>
      <p:sp>
        <p:nvSpPr>
          <p:cNvPr id="84" name="Shape 8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r>
              <a:rPr lang="en">
                <a:solidFill>
                  <a:srgbClr val="00FFFF"/>
                </a:solidFill>
              </a:rPr>
              <a:t>Conifer leaves have a needle like body and can be be prickly at its tips. To identify this leaf, it is very easy to tell if it is conifer. All you need to do is see if it looks like a needle and if there there is a little point at the end. Some coniferous trees are pine,fir,and spruce trees. I believe that coniferous trees are living.</a:t>
            </a:r>
          </a:p>
          <a:p>
            <a:pPr lvl="0">
              <a:spcBef>
                <a:spcPts val="0"/>
              </a:spcBef>
              <a:buNone/>
            </a:pPr>
            <a:r>
              <a:rPr lang="en">
                <a:solidFill>
                  <a:srgbClr val="00FFFF"/>
                </a:solidFill>
              </a:rPr>
              <a:t>Reference: Ms.MCcallus Website.</a:t>
            </a:r>
          </a:p>
        </p:txBody>
      </p:sp>
      <p:pic>
        <p:nvPicPr>
          <p:cNvPr id="85" name="Shape 85" descr="Free Images : tree, nature, branch, sky, meadow, sunlight, leaf ..."/>
          <p:cNvPicPr preferRelativeResize="0"/>
          <p:nvPr/>
        </p:nvPicPr>
        <p:blipFill>
          <a:blip r:embed="rId3">
            <a:alphaModFix/>
          </a:blip>
          <a:stretch>
            <a:fillRect/>
          </a:stretch>
        </p:blipFill>
        <p:spPr>
          <a:xfrm>
            <a:off x="4828350" y="2783050"/>
            <a:ext cx="2904649" cy="1944428"/>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1000"/>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solidFill>
                  <a:srgbClr val="00FFFF"/>
                </a:solidFill>
              </a:rPr>
              <a:t>Vocab</a:t>
            </a:r>
          </a:p>
        </p:txBody>
      </p:sp>
      <p:sp>
        <p:nvSpPr>
          <p:cNvPr id="91" name="Shape 91"/>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r>
              <a:rPr lang="en">
                <a:solidFill>
                  <a:srgbClr val="00FFFF"/>
                </a:solidFill>
              </a:rPr>
              <a:t>Coniferous- Belonging or pertaining to the conifers</a:t>
            </a:r>
          </a:p>
          <a:p>
            <a:pPr lvl="0">
              <a:spcBef>
                <a:spcPts val="0"/>
              </a:spcBef>
              <a:buNone/>
            </a:pPr>
            <a:endParaRPr>
              <a:solidFill>
                <a:srgbClr val="00FFFF"/>
              </a:solidFill>
            </a:endParaRPr>
          </a:p>
          <a:p>
            <a:pPr lvl="0">
              <a:spcBef>
                <a:spcPts val="0"/>
              </a:spcBef>
              <a:buNone/>
            </a:pPr>
            <a:r>
              <a:rPr lang="en">
                <a:solidFill>
                  <a:srgbClr val="00FFFF"/>
                </a:solidFill>
              </a:rPr>
              <a:t>Deciduous- shedding the leaves annually, as certain trees and shrubs</a:t>
            </a:r>
          </a:p>
          <a:p>
            <a:pPr lvl="0">
              <a:spcBef>
                <a:spcPts val="0"/>
              </a:spcBef>
              <a:buNone/>
            </a:pPr>
            <a:endParaRPr>
              <a:solidFill>
                <a:srgbClr val="00FFFF"/>
              </a:solidFill>
            </a:endParaRPr>
          </a:p>
          <a:p>
            <a:pPr lvl="0">
              <a:spcBef>
                <a:spcPts val="0"/>
              </a:spcBef>
              <a:buNone/>
            </a:pPr>
            <a:r>
              <a:rPr lang="en">
                <a:solidFill>
                  <a:srgbClr val="00FFFF"/>
                </a:solidFill>
              </a:rPr>
              <a:t>Palmate -shaped like an open palm or like a hand with fingers extended, as a leaf or antler.</a:t>
            </a:r>
          </a:p>
          <a:p>
            <a:pPr lvl="0">
              <a:spcBef>
                <a:spcPts val="0"/>
              </a:spcBef>
              <a:buNone/>
            </a:pPr>
            <a:endParaRPr>
              <a:solidFill>
                <a:srgbClr val="00FFFF"/>
              </a:solidFill>
            </a:endParaRPr>
          </a:p>
          <a:p>
            <a:pPr lvl="0">
              <a:spcBef>
                <a:spcPts val="0"/>
              </a:spcBef>
              <a:buNone/>
            </a:pPr>
            <a:endParaRPr/>
          </a:p>
        </p:txBody>
      </p:sp>
      <p:pic>
        <p:nvPicPr>
          <p:cNvPr id="92" name="Shape 92" descr="Free stock photos of green leaf · Pexels"/>
          <p:cNvPicPr preferRelativeResize="0"/>
          <p:nvPr/>
        </p:nvPicPr>
        <p:blipFill>
          <a:blip r:embed="rId3">
            <a:alphaModFix/>
          </a:blip>
          <a:stretch>
            <a:fillRect/>
          </a:stretch>
        </p:blipFill>
        <p:spPr>
          <a:xfrm>
            <a:off x="6038575" y="281150"/>
            <a:ext cx="2206155" cy="1912402"/>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432425"/>
            <a:ext cx="8520600" cy="572700"/>
          </a:xfrm>
          <a:prstGeom prst="rect">
            <a:avLst/>
          </a:prstGeom>
        </p:spPr>
        <p:txBody>
          <a:bodyPr wrap="square" lIns="91425" tIns="91425" rIns="91425" bIns="91425" anchor="t" anchorCtr="0">
            <a:noAutofit/>
          </a:bodyPr>
          <a:lstStyle/>
          <a:p>
            <a:pPr lvl="0">
              <a:spcBef>
                <a:spcPts val="0"/>
              </a:spcBef>
              <a:buNone/>
            </a:pPr>
            <a:r>
              <a:rPr lang="en" sz="4800">
                <a:solidFill>
                  <a:srgbClr val="00FFFF"/>
                </a:solidFill>
              </a:rPr>
              <a:t>Leaves;)</a:t>
            </a:r>
          </a:p>
        </p:txBody>
      </p:sp>
      <p:sp>
        <p:nvSpPr>
          <p:cNvPr id="98" name="Shape 9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r>
              <a:rPr lang="en"/>
              <a:t>                                                    </a:t>
            </a:r>
            <a:r>
              <a:rPr lang="en" sz="2400">
                <a:solidFill>
                  <a:srgbClr val="00FFFF"/>
                </a:solidFill>
              </a:rPr>
              <a:t>-Oak</a:t>
            </a:r>
          </a:p>
          <a:p>
            <a:pPr lvl="0">
              <a:spcBef>
                <a:spcPts val="0"/>
              </a:spcBef>
              <a:buNone/>
            </a:pPr>
            <a:endParaRPr sz="2400">
              <a:solidFill>
                <a:srgbClr val="00FFFF"/>
              </a:solidFill>
            </a:endParaRPr>
          </a:p>
          <a:p>
            <a:pPr lvl="0">
              <a:spcBef>
                <a:spcPts val="0"/>
              </a:spcBef>
              <a:buNone/>
            </a:pPr>
            <a:endParaRPr sz="2400">
              <a:solidFill>
                <a:srgbClr val="00FFFF"/>
              </a:solidFill>
            </a:endParaRPr>
          </a:p>
          <a:p>
            <a:pPr lvl="0">
              <a:spcBef>
                <a:spcPts val="0"/>
              </a:spcBef>
              <a:buNone/>
            </a:pPr>
            <a:r>
              <a:rPr lang="en" sz="2400">
                <a:solidFill>
                  <a:srgbClr val="00FFFF"/>
                </a:solidFill>
              </a:rPr>
              <a:t>  -Maple</a:t>
            </a:r>
          </a:p>
          <a:p>
            <a:pPr lvl="0">
              <a:spcBef>
                <a:spcPts val="0"/>
              </a:spcBef>
              <a:buNone/>
            </a:pPr>
            <a:r>
              <a:rPr lang="en" sz="2400">
                <a:solidFill>
                  <a:srgbClr val="00FFFF"/>
                </a:solidFill>
              </a:rPr>
              <a:t>                                                       -Conifer</a:t>
            </a:r>
          </a:p>
          <a:p>
            <a:pPr lvl="0">
              <a:spcBef>
                <a:spcPts val="0"/>
              </a:spcBef>
              <a:buNone/>
            </a:pPr>
            <a:r>
              <a:rPr lang="en" sz="2400">
                <a:solidFill>
                  <a:srgbClr val="00FFFF"/>
                </a:solidFill>
              </a:rPr>
              <a:t>                                                                          </a:t>
            </a:r>
          </a:p>
        </p:txBody>
      </p:sp>
      <p:pic>
        <p:nvPicPr>
          <p:cNvPr id="99" name="Shape 99" descr="Quercus bicolor - Swamp White Oak leaves | Virens (Latin for ..."/>
          <p:cNvPicPr preferRelativeResize="0"/>
          <p:nvPr/>
        </p:nvPicPr>
        <p:blipFill>
          <a:blip r:embed="rId3">
            <a:alphaModFix/>
          </a:blip>
          <a:stretch>
            <a:fillRect/>
          </a:stretch>
        </p:blipFill>
        <p:spPr>
          <a:xfrm>
            <a:off x="4650425" y="515126"/>
            <a:ext cx="2228575" cy="1671425"/>
          </a:xfrm>
          <a:prstGeom prst="rect">
            <a:avLst/>
          </a:prstGeom>
          <a:noFill/>
          <a:ln>
            <a:noFill/>
          </a:ln>
        </p:spPr>
      </p:pic>
      <p:pic>
        <p:nvPicPr>
          <p:cNvPr id="100" name="Shape 100" descr="Free photo: Maple, Autumn, Leaf, Red, Leaves - Free Image on ..."/>
          <p:cNvPicPr preferRelativeResize="0"/>
          <p:nvPr/>
        </p:nvPicPr>
        <p:blipFill>
          <a:blip r:embed="rId4">
            <a:alphaModFix/>
          </a:blip>
          <a:stretch>
            <a:fillRect/>
          </a:stretch>
        </p:blipFill>
        <p:spPr>
          <a:xfrm>
            <a:off x="1636238" y="2186550"/>
            <a:ext cx="2507138" cy="1671426"/>
          </a:xfrm>
          <a:prstGeom prst="rect">
            <a:avLst/>
          </a:prstGeom>
          <a:noFill/>
          <a:ln>
            <a:noFill/>
          </a:ln>
        </p:spPr>
      </p:pic>
      <p:pic>
        <p:nvPicPr>
          <p:cNvPr id="101" name="Shape 101" descr="Free picture: red, spruce, sprouts, leaves"/>
          <p:cNvPicPr preferRelativeResize="0"/>
          <p:nvPr/>
        </p:nvPicPr>
        <p:blipFill>
          <a:blip r:embed="rId5">
            <a:alphaModFix/>
          </a:blip>
          <a:stretch>
            <a:fillRect/>
          </a:stretch>
        </p:blipFill>
        <p:spPr>
          <a:xfrm>
            <a:off x="6307475" y="2816550"/>
            <a:ext cx="2336451" cy="1752324"/>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p:tgtEl>
                                          <p:spTgt spid="9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additive="base">
                                        <p:cTn id="12" dur="500"/>
                                        <p:tgtEl>
                                          <p:spTgt spid="100"/>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additive="base">
                                        <p:cTn id="17" dur="500"/>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r>
              <a:rPr lang="en" sz="9600">
                <a:solidFill>
                  <a:srgbClr val="00FFFF"/>
                </a:solidFill>
              </a:rPr>
              <a:t>That All For Today Folks;)</a:t>
            </a: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419</Words>
  <Application>Microsoft Macintosh PowerPoint</Application>
  <PresentationFormat>On-screen Show (16:9)</PresentationFormat>
  <Paragraphs>29</Paragraphs>
  <Slides>8</Slides>
  <Notes>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Amatic SC</vt:lpstr>
      <vt:lpstr>Simple Dark</vt:lpstr>
      <vt:lpstr>My Leaf Specimens Project</vt:lpstr>
      <vt:lpstr>Where I Got My Leaves</vt:lpstr>
      <vt:lpstr>The Oak Leaf</vt:lpstr>
      <vt:lpstr>The Maple Leaf</vt:lpstr>
      <vt:lpstr>How To Identify A Conifer Leaf</vt:lpstr>
      <vt:lpstr>Vocab</vt:lpstr>
      <vt:lpstr>Leaves;)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Leaf Specimens Project</dc:title>
  <cp:lastModifiedBy>Miss McCallus</cp:lastModifiedBy>
  <cp:revision>1</cp:revision>
  <dcterms:modified xsi:type="dcterms:W3CDTF">2017-12-01T21:42:02Z</dcterms:modified>
</cp:coreProperties>
</file>