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handoutMasterIdLst>
    <p:handoutMasterId r:id="rId41"/>
  </p:handoutMasterIdLst>
  <p:sldIdLst>
    <p:sldId id="256" r:id="rId2"/>
    <p:sldId id="260" r:id="rId3"/>
    <p:sldId id="259" r:id="rId4"/>
    <p:sldId id="265" r:id="rId5"/>
    <p:sldId id="257" r:id="rId6"/>
    <p:sldId id="258" r:id="rId7"/>
    <p:sldId id="263" r:id="rId8"/>
    <p:sldId id="264" r:id="rId9"/>
    <p:sldId id="261" r:id="rId10"/>
    <p:sldId id="262" r:id="rId11"/>
    <p:sldId id="278" r:id="rId12"/>
    <p:sldId id="279" r:id="rId13"/>
    <p:sldId id="295" r:id="rId14"/>
    <p:sldId id="280" r:id="rId15"/>
    <p:sldId id="289" r:id="rId16"/>
    <p:sldId id="282" r:id="rId17"/>
    <p:sldId id="291" r:id="rId18"/>
    <p:sldId id="281" r:id="rId19"/>
    <p:sldId id="290" r:id="rId20"/>
    <p:sldId id="292" r:id="rId21"/>
    <p:sldId id="293" r:id="rId22"/>
    <p:sldId id="284" r:id="rId23"/>
    <p:sldId id="294" r:id="rId24"/>
    <p:sldId id="296" r:id="rId25"/>
    <p:sldId id="297" r:id="rId26"/>
    <p:sldId id="298" r:id="rId27"/>
    <p:sldId id="300" r:id="rId28"/>
    <p:sldId id="299" r:id="rId29"/>
    <p:sldId id="301" r:id="rId30"/>
    <p:sldId id="283" r:id="rId31"/>
    <p:sldId id="272" r:id="rId32"/>
    <p:sldId id="270" r:id="rId33"/>
    <p:sldId id="286" r:id="rId34"/>
    <p:sldId id="268" r:id="rId35"/>
    <p:sldId id="287" r:id="rId36"/>
    <p:sldId id="269" r:id="rId37"/>
    <p:sldId id="274" r:id="rId38"/>
    <p:sldId id="276"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0B2276D-EA22-4814-B162-FFC7D38C9E2A}" type="datetimeFigureOut">
              <a:rPr lang="en-US" smtClean="0"/>
              <a:t>1/24/2017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F88D090-1A57-4E0E-9935-6FB49AAFB7A6}" type="slidenum">
              <a:rPr lang="en-US" smtClean="0"/>
              <a:t>‹#›</a:t>
            </a:fld>
            <a:endParaRPr lang="en-US"/>
          </a:p>
        </p:txBody>
      </p:sp>
    </p:spTree>
    <p:extLst>
      <p:ext uri="{BB962C8B-B14F-4D97-AF65-F5344CB8AC3E}">
        <p14:creationId xmlns:p14="http://schemas.microsoft.com/office/powerpoint/2010/main" val="212375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FC989AA0-D0AF-48E7-89CE-6EE3E80FB270}" type="datetimeFigureOut">
              <a:rPr lang="en-US" smtClean="0"/>
              <a:t>1/24/2017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E395453C-11DB-4F4E-8736-9006BBF2288C}" type="slidenum">
              <a:rPr lang="en-US" smtClean="0"/>
              <a:t>‹#›</a:t>
            </a:fld>
            <a:endParaRPr lang="en-US"/>
          </a:p>
        </p:txBody>
      </p:sp>
    </p:spTree>
    <p:extLst>
      <p:ext uri="{BB962C8B-B14F-4D97-AF65-F5344CB8AC3E}">
        <p14:creationId xmlns:p14="http://schemas.microsoft.com/office/powerpoint/2010/main" val="128470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5453C-11DB-4F4E-8736-9006BBF2288C}" type="slidenum">
              <a:rPr lang="en-US" smtClean="0"/>
              <a:t>14</a:t>
            </a:fld>
            <a:endParaRPr lang="en-US"/>
          </a:p>
        </p:txBody>
      </p:sp>
    </p:spTree>
    <p:extLst>
      <p:ext uri="{BB962C8B-B14F-4D97-AF65-F5344CB8AC3E}">
        <p14:creationId xmlns:p14="http://schemas.microsoft.com/office/powerpoint/2010/main" val="323363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BC7A563-4968-47FC-955D-433F79CE4025}" type="datetimeFigureOut">
              <a:rPr lang="en-US" smtClean="0"/>
              <a:t>1/24/2017</a:t>
            </a:fld>
            <a:endParaRPr lang="en-US"/>
          </a:p>
        </p:txBody>
      </p:sp>
      <p:sp>
        <p:nvSpPr>
          <p:cNvPr id="8" name="Slide Number Placeholder 7"/>
          <p:cNvSpPr>
            <a:spLocks noGrp="1"/>
          </p:cNvSpPr>
          <p:nvPr>
            <p:ph type="sldNum" sz="quarter" idx="11"/>
          </p:nvPr>
        </p:nvSpPr>
        <p:spPr/>
        <p:txBody>
          <a:bodyPr/>
          <a:lstStyle/>
          <a:p>
            <a:fld id="{8AAFB647-A86E-4351-863C-88305040B48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7A563-4968-47FC-955D-433F79CE402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7A563-4968-47FC-955D-433F79CE402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C7A563-4968-47FC-955D-433F79CE402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7A563-4968-47FC-955D-433F79CE402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C7A563-4968-47FC-955D-433F79CE402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B647-A86E-4351-863C-88305040B481}"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BC7A563-4968-47FC-955D-433F79CE4025}"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FB647-A86E-4351-863C-88305040B481}"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7A563-4968-47FC-955D-433F79CE4025}"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7A563-4968-47FC-955D-433F79CE4025}"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7A563-4968-47FC-955D-433F79CE402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7A563-4968-47FC-955D-433F79CE402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B647-A86E-4351-863C-88305040B4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BC7A563-4968-47FC-955D-433F79CE4025}" type="datetimeFigureOut">
              <a:rPr lang="en-US" smtClean="0"/>
              <a:t>1/24/2017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AAFB647-A86E-4351-863C-88305040B481}"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315200" cy="2595025"/>
          </a:xfrm>
        </p:spPr>
        <p:txBody>
          <a:bodyPr/>
          <a:lstStyle/>
          <a:p>
            <a:r>
              <a:rPr lang="en-US" dirty="0" smtClean="0"/>
              <a:t>CELL-</a:t>
            </a:r>
            <a:r>
              <a:rPr lang="en-US" dirty="0" err="1" smtClean="0"/>
              <a:t>ebrate</a:t>
            </a:r>
            <a:r>
              <a:rPr lang="en-US" dirty="0" smtClean="0"/>
              <a:t> Science!!!</a:t>
            </a:r>
            <a:endParaRPr lang="en-US" dirty="0"/>
          </a:p>
        </p:txBody>
      </p:sp>
      <p:sp>
        <p:nvSpPr>
          <p:cNvPr id="3" name="Subtitle 2"/>
          <p:cNvSpPr>
            <a:spLocks noGrp="1"/>
          </p:cNvSpPr>
          <p:nvPr>
            <p:ph type="subTitle" idx="1"/>
          </p:nvPr>
        </p:nvSpPr>
        <p:spPr>
          <a:xfrm>
            <a:off x="762000" y="2934659"/>
            <a:ext cx="7315200" cy="1144632"/>
          </a:xfrm>
        </p:spPr>
        <p:txBody>
          <a:bodyPr/>
          <a:lstStyle/>
          <a:p>
            <a:r>
              <a:rPr lang="en-US" dirty="0" smtClean="0"/>
              <a:t>January 2017</a:t>
            </a:r>
            <a:endParaRPr lang="en-US" dirty="0"/>
          </a:p>
        </p:txBody>
      </p:sp>
    </p:spTree>
    <p:extLst>
      <p:ext uri="{BB962C8B-B14F-4D97-AF65-F5344CB8AC3E}">
        <p14:creationId xmlns:p14="http://schemas.microsoft.com/office/powerpoint/2010/main" val="3254667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Cellular Organization</a:t>
            </a:r>
            <a:endParaRPr lang="en-US" dirty="0"/>
          </a:p>
        </p:txBody>
      </p:sp>
      <p:sp>
        <p:nvSpPr>
          <p:cNvPr id="3" name="Content Placeholder 2"/>
          <p:cNvSpPr>
            <a:spLocks noGrp="1"/>
          </p:cNvSpPr>
          <p:nvPr>
            <p:ph idx="1"/>
          </p:nvPr>
        </p:nvSpPr>
        <p:spPr>
          <a:xfrm>
            <a:off x="914400" y="2362201"/>
            <a:ext cx="7315200" cy="3947160"/>
          </a:xfrm>
        </p:spPr>
        <p:txBody>
          <a:bodyPr>
            <a:normAutofit/>
          </a:bodyPr>
          <a:lstStyle/>
          <a:p>
            <a:r>
              <a:rPr lang="en-US" sz="3200" dirty="0" smtClean="0"/>
              <a:t>Animal Cells:</a:t>
            </a:r>
          </a:p>
          <a:p>
            <a:r>
              <a:rPr lang="en-US" sz="3200" dirty="0" smtClean="0"/>
              <a:t>The protective layer surrounding every cell is the cell membrane. The </a:t>
            </a:r>
            <a:r>
              <a:rPr lang="en-US" sz="3200" dirty="0" smtClean="0">
                <a:solidFill>
                  <a:srgbClr val="FFC000"/>
                </a:solidFill>
              </a:rPr>
              <a:t>cell membrane</a:t>
            </a:r>
            <a:r>
              <a:rPr lang="en-US" sz="3200" dirty="0" smtClean="0"/>
              <a:t> is the outermost covering of a cell unless a cell wall is present. </a:t>
            </a:r>
            <a:endParaRPr lang="en-US" sz="3200" dirty="0"/>
          </a:p>
        </p:txBody>
      </p:sp>
    </p:spTree>
    <p:extLst>
      <p:ext uri="{BB962C8B-B14F-4D97-AF65-F5344CB8AC3E}">
        <p14:creationId xmlns:p14="http://schemas.microsoft.com/office/powerpoint/2010/main" val="124602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154097"/>
          </a:xfrm>
        </p:spPr>
        <p:txBody>
          <a:bodyPr/>
          <a:lstStyle/>
          <a:p>
            <a:r>
              <a:rPr lang="en-US" dirty="0" smtClean="0"/>
              <a:t>Cellular Organization</a:t>
            </a:r>
            <a:endParaRPr lang="en-US" dirty="0"/>
          </a:p>
        </p:txBody>
      </p:sp>
      <p:sp>
        <p:nvSpPr>
          <p:cNvPr id="3" name="Content Placeholder 2"/>
          <p:cNvSpPr>
            <a:spLocks noGrp="1"/>
          </p:cNvSpPr>
          <p:nvPr>
            <p:ph idx="1"/>
          </p:nvPr>
        </p:nvSpPr>
        <p:spPr>
          <a:xfrm>
            <a:off x="762000" y="1371600"/>
            <a:ext cx="7315200" cy="4328161"/>
          </a:xfrm>
        </p:spPr>
        <p:txBody>
          <a:bodyPr>
            <a:normAutofit/>
          </a:bodyPr>
          <a:lstStyle/>
          <a:p>
            <a:r>
              <a:rPr lang="en-US" sz="3200" dirty="0" smtClean="0"/>
              <a:t>Cells are filled with a gelatin-like substance called </a:t>
            </a:r>
            <a:r>
              <a:rPr lang="en-US" sz="3200" dirty="0" smtClean="0">
                <a:solidFill>
                  <a:srgbClr val="FFC000"/>
                </a:solidFill>
              </a:rPr>
              <a:t>cytoplasm</a:t>
            </a:r>
            <a:r>
              <a:rPr lang="en-US" sz="3200" dirty="0" smtClean="0"/>
              <a:t> that constantly flows inside the cell  membrane. Most of a cell’s life processes occur in the cytoplasm.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038600"/>
            <a:ext cx="6172200" cy="2505075"/>
          </a:xfrm>
          <a:prstGeom prst="rect">
            <a:avLst/>
          </a:prstGeom>
        </p:spPr>
      </p:pic>
    </p:spTree>
    <p:extLst>
      <p:ext uri="{BB962C8B-B14F-4D97-AF65-F5344CB8AC3E}">
        <p14:creationId xmlns:p14="http://schemas.microsoft.com/office/powerpoint/2010/main" val="160628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066801"/>
          </a:xfrm>
        </p:spPr>
        <p:txBody>
          <a:bodyPr/>
          <a:lstStyle/>
          <a:p>
            <a:r>
              <a:rPr lang="en-US" dirty="0" smtClean="0"/>
              <a:t>Cellular Organization</a:t>
            </a:r>
            <a:endParaRPr lang="en-US" dirty="0"/>
          </a:p>
        </p:txBody>
      </p:sp>
      <p:sp>
        <p:nvSpPr>
          <p:cNvPr id="3" name="Content Placeholder 2"/>
          <p:cNvSpPr>
            <a:spLocks noGrp="1"/>
          </p:cNvSpPr>
          <p:nvPr>
            <p:ph idx="1"/>
          </p:nvPr>
        </p:nvSpPr>
        <p:spPr>
          <a:xfrm>
            <a:off x="228600" y="1752601"/>
            <a:ext cx="8686800" cy="4556760"/>
          </a:xfrm>
        </p:spPr>
        <p:txBody>
          <a:bodyPr>
            <a:normAutofit/>
          </a:bodyPr>
          <a:lstStyle/>
          <a:p>
            <a:pPr algn="ctr"/>
            <a:r>
              <a:rPr lang="en-US" sz="5400" dirty="0"/>
              <a:t>Within the cytoplasm of the eukaryotic cells are structures called </a:t>
            </a:r>
            <a:r>
              <a:rPr lang="en-US" sz="5400" dirty="0">
                <a:solidFill>
                  <a:srgbClr val="FFC000"/>
                </a:solidFill>
              </a:rPr>
              <a:t>organelles</a:t>
            </a:r>
            <a:r>
              <a:rPr lang="en-US" sz="5400" dirty="0"/>
              <a:t>.</a:t>
            </a:r>
          </a:p>
          <a:p>
            <a:endParaRPr lang="en-US" sz="3200" dirty="0" smtClean="0"/>
          </a:p>
          <a:p>
            <a:endParaRPr lang="en-US" sz="3200" dirty="0" smtClean="0"/>
          </a:p>
          <a:p>
            <a:endParaRPr lang="en-US" sz="3200" dirty="0" smtClean="0"/>
          </a:p>
        </p:txBody>
      </p:sp>
    </p:spTree>
    <p:extLst>
      <p:ext uri="{BB962C8B-B14F-4D97-AF65-F5344CB8AC3E}">
        <p14:creationId xmlns:p14="http://schemas.microsoft.com/office/powerpoint/2010/main" val="109220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The Control Center: </a:t>
            </a:r>
            <a:endParaRPr lang="en-US" sz="6600" dirty="0"/>
          </a:p>
        </p:txBody>
      </p:sp>
      <p:sp>
        <p:nvSpPr>
          <p:cNvPr id="3" name="Content Placeholder 2"/>
          <p:cNvSpPr>
            <a:spLocks noGrp="1"/>
          </p:cNvSpPr>
          <p:nvPr>
            <p:ph idx="1"/>
          </p:nvPr>
        </p:nvSpPr>
        <p:spPr/>
        <p:txBody>
          <a:bodyPr/>
          <a:lstStyle/>
          <a:p>
            <a:r>
              <a:rPr lang="en-US" sz="4800" dirty="0">
                <a:solidFill>
                  <a:srgbClr val="FFC000"/>
                </a:solidFill>
              </a:rPr>
              <a:t>Nucleus</a:t>
            </a:r>
            <a:r>
              <a:rPr lang="en-US" sz="4800" dirty="0"/>
              <a:t> is a dense area in a cell that contains nucleic acid.</a:t>
            </a:r>
          </a:p>
          <a:p>
            <a:endParaRPr lang="en-US" dirty="0"/>
          </a:p>
        </p:txBody>
      </p:sp>
    </p:spTree>
    <p:extLst>
      <p:ext uri="{BB962C8B-B14F-4D97-AF65-F5344CB8AC3E}">
        <p14:creationId xmlns:p14="http://schemas.microsoft.com/office/powerpoint/2010/main" val="396624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994770"/>
          </a:xfrm>
        </p:spPr>
        <p:txBody>
          <a:bodyPr/>
          <a:lstStyle/>
          <a:p>
            <a:r>
              <a:rPr lang="en-US" dirty="0" smtClean="0"/>
              <a:t>Cellular Organization</a:t>
            </a:r>
            <a:endParaRPr lang="en-US" dirty="0"/>
          </a:p>
        </p:txBody>
      </p:sp>
      <p:sp>
        <p:nvSpPr>
          <p:cNvPr id="3" name="Content Placeholder 2"/>
          <p:cNvSpPr>
            <a:spLocks noGrp="1"/>
          </p:cNvSpPr>
          <p:nvPr>
            <p:ph idx="1"/>
          </p:nvPr>
        </p:nvSpPr>
        <p:spPr>
          <a:xfrm>
            <a:off x="228600" y="1295400"/>
            <a:ext cx="4953000" cy="5334000"/>
          </a:xfrm>
        </p:spPr>
        <p:txBody>
          <a:bodyPr>
            <a:normAutofit/>
          </a:bodyPr>
          <a:lstStyle/>
          <a:p>
            <a:r>
              <a:rPr lang="en-US" sz="2800" b="1" dirty="0" smtClean="0"/>
              <a:t>The largest organelle in the </a:t>
            </a:r>
            <a:r>
              <a:rPr lang="en-US" sz="2800" b="1" dirty="0" smtClean="0">
                <a:solidFill>
                  <a:srgbClr val="FFC000"/>
                </a:solidFill>
              </a:rPr>
              <a:t>animal cell </a:t>
            </a:r>
            <a:r>
              <a:rPr lang="en-US" sz="2800" b="1" dirty="0" smtClean="0"/>
              <a:t>is the nucleus.</a:t>
            </a:r>
          </a:p>
          <a:p>
            <a:endParaRPr lang="en-US" sz="2800" dirty="0" smtClean="0"/>
          </a:p>
          <a:p>
            <a:r>
              <a:rPr lang="en-US" sz="2800" dirty="0" smtClean="0"/>
              <a:t>All cellular activities are directed by the </a:t>
            </a:r>
            <a:r>
              <a:rPr lang="en-US" sz="2800" dirty="0" smtClean="0">
                <a:solidFill>
                  <a:srgbClr val="FFC000"/>
                </a:solidFill>
              </a:rPr>
              <a:t>nucleus</a:t>
            </a:r>
            <a:r>
              <a:rPr lang="en-US" sz="2800" dirty="0" smtClean="0"/>
              <a:t>.</a:t>
            </a:r>
          </a:p>
          <a:p>
            <a:endParaRPr lang="en-US" sz="2800" dirty="0" smtClean="0"/>
          </a:p>
          <a:p>
            <a:r>
              <a:rPr lang="en-US" sz="2800" dirty="0" smtClean="0"/>
              <a:t>A structure called a </a:t>
            </a:r>
            <a:r>
              <a:rPr lang="en-US" sz="2800" u="sng" dirty="0" smtClean="0">
                <a:solidFill>
                  <a:srgbClr val="FFC000"/>
                </a:solidFill>
              </a:rPr>
              <a:t>nucleolus</a:t>
            </a:r>
            <a:r>
              <a:rPr lang="en-US" sz="2800" dirty="0" smtClean="0"/>
              <a:t> is found in the nucleus and is where most ribosomes are made.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806" y="228600"/>
            <a:ext cx="320040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258" y="2895600"/>
            <a:ext cx="3841667" cy="3638550"/>
          </a:xfrm>
          <a:prstGeom prst="rect">
            <a:avLst/>
          </a:prstGeom>
        </p:spPr>
      </p:pic>
    </p:spTree>
    <p:extLst>
      <p:ext uri="{BB962C8B-B14F-4D97-AF65-F5344CB8AC3E}">
        <p14:creationId xmlns:p14="http://schemas.microsoft.com/office/powerpoint/2010/main" val="2037774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685800"/>
          </a:xfrm>
        </p:spPr>
        <p:txBody>
          <a:bodyPr>
            <a:normAutofit fontScale="90000"/>
          </a:bodyPr>
          <a:lstStyle/>
          <a:p>
            <a:r>
              <a:rPr lang="en-US" dirty="0" smtClean="0"/>
              <a:t>Cellular Organization</a:t>
            </a:r>
            <a:endParaRPr lang="en-US" dirty="0"/>
          </a:p>
        </p:txBody>
      </p:sp>
      <p:sp>
        <p:nvSpPr>
          <p:cNvPr id="3" name="Content Placeholder 2"/>
          <p:cNvSpPr>
            <a:spLocks noGrp="1"/>
          </p:cNvSpPr>
          <p:nvPr>
            <p:ph idx="1"/>
          </p:nvPr>
        </p:nvSpPr>
        <p:spPr>
          <a:xfrm>
            <a:off x="228600" y="914401"/>
            <a:ext cx="8763000" cy="2895600"/>
          </a:xfrm>
        </p:spPr>
        <p:txBody>
          <a:bodyPr>
            <a:normAutofit fontScale="85000" lnSpcReduction="20000"/>
          </a:bodyPr>
          <a:lstStyle/>
          <a:p>
            <a:r>
              <a:rPr lang="en-US" sz="4000" dirty="0"/>
              <a:t>Cells make their own protein on small organelles called </a:t>
            </a:r>
            <a:r>
              <a:rPr lang="en-US" sz="4000" dirty="0">
                <a:solidFill>
                  <a:srgbClr val="FFC000"/>
                </a:solidFill>
              </a:rPr>
              <a:t>ribosomes</a:t>
            </a:r>
            <a:r>
              <a:rPr lang="en-US" sz="4000" dirty="0"/>
              <a:t>. </a:t>
            </a:r>
            <a:endParaRPr lang="en-US" sz="4000" dirty="0" smtClean="0"/>
          </a:p>
          <a:p>
            <a:endParaRPr lang="en-US" sz="4000" dirty="0" smtClean="0"/>
          </a:p>
          <a:p>
            <a:r>
              <a:rPr lang="en-US" sz="4000" dirty="0" smtClean="0"/>
              <a:t>Ribosomes </a:t>
            </a:r>
            <a:r>
              <a:rPr lang="en-US" sz="4000" dirty="0"/>
              <a:t>float freely in the </a:t>
            </a:r>
            <a:r>
              <a:rPr lang="en-US" sz="4000" dirty="0" smtClean="0"/>
              <a:t>cytoplasm or are attached on the Endoplasmic Reticulum. </a:t>
            </a:r>
            <a:endParaRPr lang="en-US" sz="4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86201"/>
            <a:ext cx="7772400" cy="2819400"/>
          </a:xfrm>
          <a:prstGeom prst="rect">
            <a:avLst/>
          </a:prstGeom>
        </p:spPr>
      </p:pic>
    </p:spTree>
    <p:extLst>
      <p:ext uri="{BB962C8B-B14F-4D97-AF65-F5344CB8AC3E}">
        <p14:creationId xmlns:p14="http://schemas.microsoft.com/office/powerpoint/2010/main" val="783807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normAutofit fontScale="90000"/>
          </a:bodyPr>
          <a:lstStyle/>
          <a:p>
            <a:r>
              <a:rPr lang="en-US" dirty="0" smtClean="0"/>
              <a:t>Organelles that process, transport and store</a:t>
            </a:r>
            <a:endParaRPr lang="en-US" dirty="0"/>
          </a:p>
        </p:txBody>
      </p:sp>
      <p:sp>
        <p:nvSpPr>
          <p:cNvPr id="3" name="Content Placeholder 2"/>
          <p:cNvSpPr>
            <a:spLocks noGrp="1"/>
          </p:cNvSpPr>
          <p:nvPr>
            <p:ph idx="1"/>
          </p:nvPr>
        </p:nvSpPr>
        <p:spPr>
          <a:xfrm>
            <a:off x="228600" y="1447800"/>
            <a:ext cx="5638800" cy="5181600"/>
          </a:xfrm>
        </p:spPr>
        <p:txBody>
          <a:bodyPr/>
          <a:lstStyle/>
          <a:p>
            <a:r>
              <a:rPr lang="en-US" sz="2800" u="sng" dirty="0" smtClean="0">
                <a:solidFill>
                  <a:srgbClr val="FFC000"/>
                </a:solidFill>
              </a:rPr>
              <a:t>Endoplasmic Reticulum </a:t>
            </a:r>
            <a:r>
              <a:rPr lang="en-US" sz="2800" dirty="0" smtClean="0"/>
              <a:t>(ER) is a series of folded membranes in which materials can be processed and moved around inside of the cell. </a:t>
            </a:r>
          </a:p>
          <a:p>
            <a:endParaRPr lang="en-US" sz="2800" dirty="0"/>
          </a:p>
          <a:p>
            <a:r>
              <a:rPr lang="en-US" sz="2800" dirty="0" smtClean="0"/>
              <a:t>It extends from the nucleus to the cell membrane and takes </a:t>
            </a:r>
            <a:r>
              <a:rPr lang="en-US" sz="2800" dirty="0"/>
              <a:t/>
            </a:r>
            <a:br>
              <a:rPr lang="en-US" sz="2800" dirty="0"/>
            </a:br>
            <a:r>
              <a:rPr lang="en-US" sz="2800" dirty="0" smtClean="0"/>
              <a:t>up a lot of space in the cells.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81200"/>
            <a:ext cx="3556000" cy="4681671"/>
          </a:xfrm>
          <a:prstGeom prst="rect">
            <a:avLst/>
          </a:prstGeom>
        </p:spPr>
      </p:pic>
    </p:spTree>
    <p:extLst>
      <p:ext uri="{BB962C8B-B14F-4D97-AF65-F5344CB8AC3E}">
        <p14:creationId xmlns:p14="http://schemas.microsoft.com/office/powerpoint/2010/main" val="3307909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1154097"/>
          </a:xfrm>
        </p:spPr>
        <p:txBody>
          <a:bodyPr>
            <a:normAutofit fontScale="90000"/>
          </a:bodyPr>
          <a:lstStyle/>
          <a:p>
            <a:r>
              <a:rPr lang="en-US" dirty="0"/>
              <a:t>Organelles that process, transport and store</a:t>
            </a:r>
          </a:p>
        </p:txBody>
      </p:sp>
      <p:sp>
        <p:nvSpPr>
          <p:cNvPr id="3" name="Content Placeholder 2"/>
          <p:cNvSpPr>
            <a:spLocks noGrp="1"/>
          </p:cNvSpPr>
          <p:nvPr>
            <p:ph idx="1"/>
          </p:nvPr>
        </p:nvSpPr>
        <p:spPr>
          <a:xfrm>
            <a:off x="76200" y="1447800"/>
            <a:ext cx="5334000" cy="4861561"/>
          </a:xfrm>
        </p:spPr>
        <p:txBody>
          <a:bodyPr/>
          <a:lstStyle/>
          <a:p>
            <a:r>
              <a:rPr lang="en-US" sz="2800" dirty="0"/>
              <a:t>After proteins are made in a cell, they are transferred to another type of organelle called the </a:t>
            </a:r>
            <a:r>
              <a:rPr lang="en-US" sz="2800" dirty="0">
                <a:solidFill>
                  <a:srgbClr val="FFC000"/>
                </a:solidFill>
              </a:rPr>
              <a:t>Golgi bodies</a:t>
            </a:r>
            <a:r>
              <a:rPr lang="en-US" sz="2800" dirty="0"/>
              <a:t>. </a:t>
            </a:r>
            <a:endParaRPr lang="en-US" sz="2800" dirty="0" smtClean="0"/>
          </a:p>
          <a:p>
            <a:endParaRPr lang="en-US" sz="2800" dirty="0" smtClean="0"/>
          </a:p>
          <a:p>
            <a:r>
              <a:rPr lang="en-US" sz="2800" dirty="0" smtClean="0"/>
              <a:t>The </a:t>
            </a:r>
            <a:r>
              <a:rPr lang="en-US" sz="2800" dirty="0"/>
              <a:t>Golgi bodies are stacked, flattened </a:t>
            </a:r>
            <a:r>
              <a:rPr lang="en-US" sz="2800" dirty="0" smtClean="0"/>
              <a:t>membranes</a:t>
            </a:r>
            <a:r>
              <a:rPr lang="en-US" sz="2800" dirty="0"/>
              <a:t> </a:t>
            </a:r>
            <a:r>
              <a:rPr lang="en-US" sz="2800" dirty="0" smtClean="0"/>
              <a:t>that sort </a:t>
            </a:r>
            <a:r>
              <a:rPr lang="en-US" sz="2800" dirty="0"/>
              <a:t>and transport cellular substances.</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371600"/>
            <a:ext cx="3810000" cy="5172075"/>
          </a:xfrm>
          <a:prstGeom prst="rect">
            <a:avLst/>
          </a:prstGeom>
        </p:spPr>
      </p:pic>
    </p:spTree>
    <p:extLst>
      <p:ext uri="{BB962C8B-B14F-4D97-AF65-F5344CB8AC3E}">
        <p14:creationId xmlns:p14="http://schemas.microsoft.com/office/powerpoint/2010/main" val="409886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1154097"/>
          </a:xfrm>
        </p:spPr>
        <p:txBody>
          <a:bodyPr/>
          <a:lstStyle/>
          <a:p>
            <a:r>
              <a:rPr lang="en-US" dirty="0" smtClean="0"/>
              <a:t>Organelles that process Energy</a:t>
            </a:r>
            <a:endParaRPr lang="en-US" dirty="0"/>
          </a:p>
        </p:txBody>
      </p:sp>
      <p:sp>
        <p:nvSpPr>
          <p:cNvPr id="3" name="Content Placeholder 2"/>
          <p:cNvSpPr>
            <a:spLocks noGrp="1"/>
          </p:cNvSpPr>
          <p:nvPr>
            <p:ph idx="1"/>
          </p:nvPr>
        </p:nvSpPr>
        <p:spPr>
          <a:xfrm>
            <a:off x="304800" y="1524001"/>
            <a:ext cx="8382000" cy="4785360"/>
          </a:xfrm>
        </p:spPr>
        <p:txBody>
          <a:bodyPr>
            <a:normAutofit/>
          </a:bodyPr>
          <a:lstStyle/>
          <a:p>
            <a:r>
              <a:rPr lang="en-US" sz="3600" dirty="0" smtClean="0"/>
              <a:t>In plant cells, food is made in green organelles in the cytoplasm called </a:t>
            </a:r>
            <a:r>
              <a:rPr lang="en-US" sz="3600" dirty="0" smtClean="0">
                <a:solidFill>
                  <a:srgbClr val="FFC000"/>
                </a:solidFill>
              </a:rPr>
              <a:t>chloroplasts</a:t>
            </a:r>
            <a:r>
              <a:rPr lang="en-US" sz="3600" dirty="0" smtClean="0"/>
              <a:t>. </a:t>
            </a:r>
          </a:p>
          <a:p>
            <a:endParaRPr lang="en-US" sz="3600" dirty="0" smtClean="0"/>
          </a:p>
          <a:p>
            <a:r>
              <a:rPr lang="en-US" sz="3600" dirty="0" smtClean="0"/>
              <a:t>Chloroplasts contain the green pigment </a:t>
            </a:r>
            <a:r>
              <a:rPr lang="en-US" sz="3600" dirty="0" smtClean="0">
                <a:solidFill>
                  <a:srgbClr val="FFC000"/>
                </a:solidFill>
              </a:rPr>
              <a:t>chlorophyll</a:t>
            </a:r>
            <a:r>
              <a:rPr lang="en-US" sz="3600" dirty="0" smtClean="0"/>
              <a:t>, which gives many leaves and stems their color. </a:t>
            </a:r>
          </a:p>
        </p:txBody>
      </p:sp>
    </p:spTree>
    <p:extLst>
      <p:ext uri="{BB962C8B-B14F-4D97-AF65-F5344CB8AC3E}">
        <p14:creationId xmlns:p14="http://schemas.microsoft.com/office/powerpoint/2010/main" val="4048582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1154097"/>
          </a:xfrm>
        </p:spPr>
        <p:txBody>
          <a:bodyPr/>
          <a:lstStyle/>
          <a:p>
            <a:r>
              <a:rPr lang="en-US" dirty="0"/>
              <a:t>Organelles that process Energy</a:t>
            </a:r>
          </a:p>
        </p:txBody>
      </p:sp>
      <p:sp>
        <p:nvSpPr>
          <p:cNvPr id="3" name="Content Placeholder 2"/>
          <p:cNvSpPr>
            <a:spLocks noGrp="1"/>
          </p:cNvSpPr>
          <p:nvPr>
            <p:ph idx="1"/>
          </p:nvPr>
        </p:nvSpPr>
        <p:spPr>
          <a:xfrm>
            <a:off x="304800" y="1600201"/>
            <a:ext cx="7924800" cy="4709160"/>
          </a:xfrm>
        </p:spPr>
        <p:txBody>
          <a:bodyPr/>
          <a:lstStyle/>
          <a:p>
            <a:r>
              <a:rPr lang="en-US" sz="3600" dirty="0"/>
              <a:t>Chlorophyll captures light energy  that is used to make a sugar called </a:t>
            </a:r>
            <a:r>
              <a:rPr lang="en-US" sz="3600" dirty="0">
                <a:solidFill>
                  <a:srgbClr val="FFC000"/>
                </a:solidFill>
              </a:rPr>
              <a:t>glucose</a:t>
            </a:r>
            <a:r>
              <a:rPr lang="en-US" sz="3600" dirty="0"/>
              <a:t>. </a:t>
            </a:r>
            <a:endParaRPr lang="en-US" sz="3600" dirty="0" smtClean="0"/>
          </a:p>
          <a:p>
            <a:endParaRPr lang="en-US" sz="3600" dirty="0"/>
          </a:p>
          <a:p>
            <a:r>
              <a:rPr lang="en-US" sz="3600" dirty="0">
                <a:solidFill>
                  <a:srgbClr val="FFC000"/>
                </a:solidFill>
              </a:rPr>
              <a:t>Mitochondria</a:t>
            </a:r>
            <a:r>
              <a:rPr lang="en-US" sz="3600" dirty="0"/>
              <a:t> are known as the powerhouses of the cell because they release energy that is needed by the cell.</a:t>
            </a:r>
          </a:p>
          <a:p>
            <a:endParaRPr lang="en-US" dirty="0"/>
          </a:p>
        </p:txBody>
      </p:sp>
    </p:spTree>
    <p:extLst>
      <p:ext uri="{BB962C8B-B14F-4D97-AF65-F5344CB8AC3E}">
        <p14:creationId xmlns:p14="http://schemas.microsoft.com/office/powerpoint/2010/main" val="113889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Cell Theory:</a:t>
            </a:r>
            <a:endParaRPr lang="en-US" dirty="0"/>
          </a:p>
        </p:txBody>
      </p:sp>
      <p:sp>
        <p:nvSpPr>
          <p:cNvPr id="3" name="Content Placeholder 2"/>
          <p:cNvSpPr>
            <a:spLocks noGrp="1"/>
          </p:cNvSpPr>
          <p:nvPr>
            <p:ph idx="1"/>
          </p:nvPr>
        </p:nvSpPr>
        <p:spPr>
          <a:xfrm>
            <a:off x="914400" y="2209801"/>
            <a:ext cx="7315200" cy="4099560"/>
          </a:xfrm>
        </p:spPr>
        <p:txBody>
          <a:bodyPr>
            <a:normAutofit/>
          </a:bodyPr>
          <a:lstStyle/>
          <a:p>
            <a:r>
              <a:rPr lang="en-US" sz="2800" dirty="0" smtClean="0"/>
              <a:t>All organisms are made up of one or more cells.</a:t>
            </a:r>
          </a:p>
          <a:p>
            <a:endParaRPr lang="en-US" sz="2800" dirty="0"/>
          </a:p>
          <a:p>
            <a:r>
              <a:rPr lang="en-US" sz="2800" dirty="0" smtClean="0"/>
              <a:t>The </a:t>
            </a:r>
            <a:r>
              <a:rPr lang="en-US" sz="2800" dirty="0" smtClean="0">
                <a:solidFill>
                  <a:srgbClr val="FFC000"/>
                </a:solidFill>
              </a:rPr>
              <a:t>cell</a:t>
            </a:r>
            <a:r>
              <a:rPr lang="en-US" sz="2800" dirty="0" smtClean="0"/>
              <a:t> is the basic unit of organization in organisms. </a:t>
            </a:r>
          </a:p>
          <a:p>
            <a:endParaRPr lang="en-US" sz="2800" dirty="0"/>
          </a:p>
          <a:p>
            <a:r>
              <a:rPr lang="en-US" sz="2800" dirty="0" smtClean="0"/>
              <a:t>All cells come from cells.</a:t>
            </a:r>
            <a:endParaRPr lang="en-US" sz="2800" dirty="0"/>
          </a:p>
        </p:txBody>
      </p:sp>
    </p:spTree>
    <p:extLst>
      <p:ext uri="{BB962C8B-B14F-4D97-AF65-F5344CB8AC3E}">
        <p14:creationId xmlns:p14="http://schemas.microsoft.com/office/powerpoint/2010/main" val="993680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1154097"/>
          </a:xfrm>
        </p:spPr>
        <p:txBody>
          <a:bodyPr>
            <a:normAutofit fontScale="90000"/>
          </a:bodyPr>
          <a:lstStyle/>
          <a:p>
            <a:r>
              <a:rPr lang="en-US" dirty="0"/>
              <a:t>Organelles that process, transport and store</a:t>
            </a:r>
          </a:p>
        </p:txBody>
      </p:sp>
      <p:sp>
        <p:nvSpPr>
          <p:cNvPr id="3" name="Content Placeholder 2"/>
          <p:cNvSpPr>
            <a:spLocks noGrp="1"/>
          </p:cNvSpPr>
          <p:nvPr>
            <p:ph idx="1"/>
          </p:nvPr>
        </p:nvSpPr>
        <p:spPr>
          <a:xfrm>
            <a:off x="3886200" y="1524000"/>
            <a:ext cx="5029200" cy="4953000"/>
          </a:xfrm>
        </p:spPr>
        <p:txBody>
          <a:bodyPr>
            <a:normAutofit lnSpcReduction="10000"/>
          </a:bodyPr>
          <a:lstStyle/>
          <a:p>
            <a:r>
              <a:rPr lang="en-US" sz="3200" dirty="0"/>
              <a:t>Cells also have membrane-bound spaces called </a:t>
            </a:r>
            <a:r>
              <a:rPr lang="en-US" sz="3200" dirty="0">
                <a:solidFill>
                  <a:srgbClr val="FFC000"/>
                </a:solidFill>
              </a:rPr>
              <a:t>vacuoles</a:t>
            </a:r>
            <a:r>
              <a:rPr lang="en-US" sz="3200" dirty="0"/>
              <a:t> for temporary storage of materials. </a:t>
            </a:r>
            <a:endParaRPr lang="en-US" sz="3200" dirty="0" smtClean="0"/>
          </a:p>
          <a:p>
            <a:endParaRPr lang="en-US" sz="3200" dirty="0" smtClean="0"/>
          </a:p>
          <a:p>
            <a:r>
              <a:rPr lang="en-US" sz="3200" dirty="0" smtClean="0"/>
              <a:t>A </a:t>
            </a:r>
            <a:r>
              <a:rPr lang="en-US" sz="3200" dirty="0"/>
              <a:t>vacuole can store water, waste products, food, and other cellular materials. </a:t>
            </a:r>
            <a:endParaRPr lang="en-US" sz="3200" dirty="0" smtClean="0"/>
          </a:p>
          <a:p>
            <a:endParaRPr lang="en-US" sz="32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3505200" cy="4953000"/>
          </a:xfrm>
          <a:prstGeom prst="rect">
            <a:avLst/>
          </a:prstGeom>
        </p:spPr>
      </p:pic>
    </p:spTree>
    <p:extLst>
      <p:ext uri="{BB962C8B-B14F-4D97-AF65-F5344CB8AC3E}">
        <p14:creationId xmlns:p14="http://schemas.microsoft.com/office/powerpoint/2010/main" val="81063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419600" cy="1154097"/>
          </a:xfrm>
        </p:spPr>
        <p:txBody>
          <a:bodyPr/>
          <a:lstStyle/>
          <a:p>
            <a:r>
              <a:rPr lang="en-US" dirty="0" err="1" smtClean="0"/>
              <a:t>Vacoules</a:t>
            </a:r>
            <a:r>
              <a:rPr lang="en-US" dirty="0" smtClean="0"/>
              <a:t> </a:t>
            </a:r>
            <a:endParaRPr lang="en-US" dirty="0"/>
          </a:p>
        </p:txBody>
      </p:sp>
      <p:sp>
        <p:nvSpPr>
          <p:cNvPr id="3" name="Content Placeholder 2"/>
          <p:cNvSpPr>
            <a:spLocks noGrp="1"/>
          </p:cNvSpPr>
          <p:nvPr>
            <p:ph idx="1"/>
          </p:nvPr>
        </p:nvSpPr>
        <p:spPr>
          <a:xfrm>
            <a:off x="304800" y="1447800"/>
            <a:ext cx="4038600" cy="4861561"/>
          </a:xfrm>
        </p:spPr>
        <p:txBody>
          <a:bodyPr>
            <a:normAutofit/>
          </a:bodyPr>
          <a:lstStyle/>
          <a:p>
            <a:r>
              <a:rPr lang="en-US" sz="2800" dirty="0"/>
              <a:t>In animal cells, there are few small vacuoles. </a:t>
            </a:r>
          </a:p>
          <a:p>
            <a:endParaRPr lang="en-US" sz="2800" dirty="0" smtClean="0"/>
          </a:p>
          <a:p>
            <a:endParaRPr lang="en-US" sz="2800" dirty="0" smtClean="0"/>
          </a:p>
          <a:p>
            <a:r>
              <a:rPr lang="en-US" sz="2800" dirty="0" smtClean="0"/>
              <a:t>In </a:t>
            </a:r>
            <a:r>
              <a:rPr lang="en-US" sz="2800" dirty="0"/>
              <a:t>plant cells, </a:t>
            </a:r>
            <a:r>
              <a:rPr lang="en-US" sz="2800" dirty="0" smtClean="0"/>
              <a:t>there is one vacuole and it is </a:t>
            </a:r>
            <a:r>
              <a:rPr lang="en-US" sz="2800" dirty="0"/>
              <a:t>the largest </a:t>
            </a:r>
            <a:r>
              <a:rPr lang="en-US" sz="2800" dirty="0" smtClean="0"/>
              <a:t>organelle. It can </a:t>
            </a:r>
            <a:r>
              <a:rPr lang="en-US" sz="2800" dirty="0"/>
              <a:t>make up most of the cell’s volume. </a:t>
            </a:r>
          </a:p>
          <a:p>
            <a:endParaRPr lang="en-US"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176713"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57600"/>
            <a:ext cx="417671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11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315200" cy="1154097"/>
          </a:xfrm>
        </p:spPr>
        <p:txBody>
          <a:bodyPr/>
          <a:lstStyle/>
          <a:p>
            <a:r>
              <a:rPr lang="en-US" dirty="0" smtClean="0"/>
              <a:t>Organelles that recycle</a:t>
            </a:r>
            <a:endParaRPr lang="en-US" dirty="0"/>
          </a:p>
        </p:txBody>
      </p:sp>
      <p:sp>
        <p:nvSpPr>
          <p:cNvPr id="3" name="Content Placeholder 2"/>
          <p:cNvSpPr>
            <a:spLocks noGrp="1"/>
          </p:cNvSpPr>
          <p:nvPr>
            <p:ph idx="1"/>
          </p:nvPr>
        </p:nvSpPr>
        <p:spPr>
          <a:xfrm>
            <a:off x="152400" y="1447800"/>
            <a:ext cx="5257800" cy="4953000"/>
          </a:xfrm>
        </p:spPr>
        <p:txBody>
          <a:bodyPr>
            <a:normAutofit/>
          </a:bodyPr>
          <a:lstStyle/>
          <a:p>
            <a:r>
              <a:rPr lang="en-US" dirty="0" smtClean="0"/>
              <a:t>Organelles called lysosomes contain digestive chemicals that help break down food molecules, cell wastes, worn-out parts, and viruses and bacteria that enter a cell. </a:t>
            </a:r>
          </a:p>
          <a:p>
            <a:endParaRPr lang="en-US" dirty="0" smtClean="0"/>
          </a:p>
          <a:p>
            <a:r>
              <a:rPr lang="en-US" dirty="0" smtClean="0"/>
              <a:t>These chemicals can be released into vacuoles when needed to break down their contents. Until then, the lysosomes membrane prevents the digestive chemicals inside from leaking into the cytoplasm and destroying the cell.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684" y="152400"/>
            <a:ext cx="3048000" cy="2133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629" y="2667000"/>
            <a:ext cx="3458109" cy="3971925"/>
          </a:xfrm>
          <a:prstGeom prst="rect">
            <a:avLst/>
          </a:prstGeom>
        </p:spPr>
      </p:pic>
    </p:spTree>
    <p:extLst>
      <p:ext uri="{BB962C8B-B14F-4D97-AF65-F5344CB8AC3E}">
        <p14:creationId xmlns:p14="http://schemas.microsoft.com/office/powerpoint/2010/main" val="2491862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315200" cy="1154097"/>
          </a:xfrm>
        </p:spPr>
        <p:txBody>
          <a:bodyPr/>
          <a:lstStyle/>
          <a:p>
            <a:r>
              <a:rPr lang="en-US" dirty="0" smtClean="0"/>
              <a:t>Organelles that recycle</a:t>
            </a:r>
            <a:endParaRPr lang="en-US" dirty="0"/>
          </a:p>
        </p:txBody>
      </p:sp>
      <p:sp>
        <p:nvSpPr>
          <p:cNvPr id="3" name="Content Placeholder 2"/>
          <p:cNvSpPr>
            <a:spLocks noGrp="1"/>
          </p:cNvSpPr>
          <p:nvPr>
            <p:ph idx="1"/>
          </p:nvPr>
        </p:nvSpPr>
        <p:spPr>
          <a:xfrm>
            <a:off x="304800" y="1371600"/>
            <a:ext cx="7924800" cy="4937761"/>
          </a:xfrm>
        </p:spPr>
        <p:txBody>
          <a:bodyPr/>
          <a:lstStyle/>
          <a:p>
            <a:r>
              <a:rPr lang="en-US" sz="2800" dirty="0"/>
              <a:t>Cool Fact:</a:t>
            </a:r>
          </a:p>
          <a:p>
            <a:r>
              <a:rPr lang="en-US" sz="2800" dirty="0"/>
              <a:t>The lysosome’s membrane disintegrates, releasing digestive chemicals that quickly breakdown the tadpole’s tail. These cells are recycled into the legs of the frog!!!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7162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127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7315200" cy="990600"/>
          </a:xfrm>
        </p:spPr>
        <p:txBody>
          <a:bodyPr>
            <a:normAutofit/>
          </a:bodyPr>
          <a:lstStyle/>
          <a:p>
            <a:r>
              <a:rPr lang="en-US" sz="5400" dirty="0"/>
              <a:t>Photosynthesis: </a:t>
            </a:r>
          </a:p>
        </p:txBody>
      </p:sp>
      <p:sp>
        <p:nvSpPr>
          <p:cNvPr id="3" name="Content Placeholder 2"/>
          <p:cNvSpPr>
            <a:spLocks noGrp="1"/>
          </p:cNvSpPr>
          <p:nvPr>
            <p:ph idx="1"/>
          </p:nvPr>
        </p:nvSpPr>
        <p:spPr>
          <a:xfrm>
            <a:off x="304800" y="1524001"/>
            <a:ext cx="8610600" cy="4785360"/>
          </a:xfrm>
        </p:spPr>
        <p:txBody>
          <a:bodyPr>
            <a:noAutofit/>
          </a:bodyPr>
          <a:lstStyle/>
          <a:p>
            <a:r>
              <a:rPr lang="en-US" sz="4400" dirty="0"/>
              <a:t>True or False?</a:t>
            </a:r>
          </a:p>
          <a:p>
            <a:endParaRPr lang="en-US" sz="4400" dirty="0"/>
          </a:p>
          <a:p>
            <a:r>
              <a:rPr lang="en-US" sz="4400" dirty="0"/>
              <a:t>Nearly all living things obtain energy either directly or indirectly from the energy of sunlight captured during photosynthesis.</a:t>
            </a:r>
          </a:p>
          <a:p>
            <a:endParaRPr lang="en-US" sz="4400" dirty="0"/>
          </a:p>
        </p:txBody>
      </p:sp>
    </p:spTree>
    <p:extLst>
      <p:ext uri="{BB962C8B-B14F-4D97-AF65-F5344CB8AC3E}">
        <p14:creationId xmlns:p14="http://schemas.microsoft.com/office/powerpoint/2010/main" val="31035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596" y="228322"/>
            <a:ext cx="8766808" cy="6401355"/>
          </a:xfrm>
          <a:prstGeom prst="rect">
            <a:avLst/>
          </a:prstGeom>
        </p:spPr>
      </p:pic>
    </p:spTree>
    <p:extLst>
      <p:ext uri="{BB962C8B-B14F-4D97-AF65-F5344CB8AC3E}">
        <p14:creationId xmlns:p14="http://schemas.microsoft.com/office/powerpoint/2010/main" val="22872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lstStyle/>
          <a:p>
            <a:r>
              <a:rPr lang="en-US" dirty="0" smtClean="0"/>
              <a:t>Photosynthesis</a:t>
            </a:r>
            <a:endParaRPr lang="en-US" dirty="0"/>
          </a:p>
        </p:txBody>
      </p:sp>
      <p:sp>
        <p:nvSpPr>
          <p:cNvPr id="3" name="Content Placeholder 2"/>
          <p:cNvSpPr>
            <a:spLocks noGrp="1"/>
          </p:cNvSpPr>
          <p:nvPr>
            <p:ph idx="1"/>
          </p:nvPr>
        </p:nvSpPr>
        <p:spPr>
          <a:xfrm>
            <a:off x="304800" y="1600200"/>
            <a:ext cx="8458200" cy="4952999"/>
          </a:xfrm>
        </p:spPr>
        <p:txBody>
          <a:bodyPr/>
          <a:lstStyle/>
          <a:p>
            <a:r>
              <a:rPr lang="en-US" sz="3600" dirty="0"/>
              <a:t>Stage 1: Capturing the Sun’s energy</a:t>
            </a:r>
          </a:p>
          <a:p>
            <a:r>
              <a:rPr lang="en-US" sz="2800" dirty="0"/>
              <a:t>In plants, this process occurs mostly in the leaves.</a:t>
            </a:r>
          </a:p>
          <a:p>
            <a:endParaRPr lang="en-US" sz="2800" dirty="0"/>
          </a:p>
          <a:p>
            <a:r>
              <a:rPr lang="en-US" sz="3600" dirty="0"/>
              <a:t>Stage 2: Using energy to make food</a:t>
            </a:r>
          </a:p>
          <a:p>
            <a:r>
              <a:rPr lang="en-US" sz="2800" dirty="0"/>
              <a:t>The cell uses the captured energy to produce sugars. </a:t>
            </a:r>
          </a:p>
          <a:p>
            <a:r>
              <a:rPr lang="en-US" sz="2800" dirty="0"/>
              <a:t>The cell needs two raw materials for this stage:</a:t>
            </a:r>
          </a:p>
          <a:p>
            <a:r>
              <a:rPr lang="en-US" sz="2800" dirty="0"/>
              <a:t>		1. Water </a:t>
            </a:r>
          </a:p>
          <a:p>
            <a:r>
              <a:rPr lang="en-US" sz="2800" dirty="0"/>
              <a:t>		2. Carbon Dioxide</a:t>
            </a:r>
          </a:p>
          <a:p>
            <a:endParaRPr lang="en-US" dirty="0"/>
          </a:p>
        </p:txBody>
      </p:sp>
    </p:spTree>
    <p:extLst>
      <p:ext uri="{BB962C8B-B14F-4D97-AF65-F5344CB8AC3E}">
        <p14:creationId xmlns:p14="http://schemas.microsoft.com/office/powerpoint/2010/main" val="344050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1154097"/>
          </a:xfrm>
        </p:spPr>
        <p:txBody>
          <a:bodyPr/>
          <a:lstStyle/>
          <a:p>
            <a:r>
              <a:rPr lang="en-US" dirty="0"/>
              <a:t>The </a:t>
            </a:r>
            <a:r>
              <a:rPr lang="en-US" dirty="0" smtClean="0"/>
              <a:t>Photosynthesis </a:t>
            </a:r>
            <a:r>
              <a:rPr lang="en-US" dirty="0"/>
              <a:t>equation:</a:t>
            </a:r>
          </a:p>
        </p:txBody>
      </p:sp>
      <p:sp>
        <p:nvSpPr>
          <p:cNvPr id="3" name="Content Placeholder 2"/>
          <p:cNvSpPr>
            <a:spLocks noGrp="1"/>
          </p:cNvSpPr>
          <p:nvPr>
            <p:ph idx="1"/>
          </p:nvPr>
        </p:nvSpPr>
        <p:spPr>
          <a:xfrm>
            <a:off x="304800" y="1371600"/>
            <a:ext cx="8610600" cy="5105399"/>
          </a:xfrm>
        </p:spPr>
        <p:txBody>
          <a:bodyPr>
            <a:normAutofit/>
          </a:bodyPr>
          <a:lstStyle/>
          <a:p>
            <a:r>
              <a:rPr lang="en-US" sz="2800" dirty="0"/>
              <a:t>Photosynthesis: is capturing the sun’s energy to make food. </a:t>
            </a:r>
          </a:p>
          <a:p>
            <a:endParaRPr lang="en-US" sz="2800" dirty="0"/>
          </a:p>
          <a:p>
            <a:r>
              <a:rPr lang="en-US" sz="2800" dirty="0"/>
              <a:t>6 CO</a:t>
            </a:r>
            <a:r>
              <a:rPr lang="en-US" sz="1600" dirty="0"/>
              <a:t>2</a:t>
            </a:r>
            <a:r>
              <a:rPr lang="en-US" sz="2800" dirty="0"/>
              <a:t>  +   6 H</a:t>
            </a:r>
            <a:r>
              <a:rPr lang="en-US" sz="1600" dirty="0"/>
              <a:t>2</a:t>
            </a:r>
            <a:r>
              <a:rPr lang="en-US" sz="2800" dirty="0"/>
              <a:t>O  </a:t>
            </a:r>
            <a:r>
              <a:rPr lang="en-US" sz="2800" dirty="0" smtClean="0"/>
              <a:t>--</a:t>
            </a:r>
            <a:r>
              <a:rPr lang="en-US" sz="2800" dirty="0" smtClean="0">
                <a:sym typeface="Wingdings" panose="05000000000000000000" pitchFamily="2" charset="2"/>
              </a:rPr>
              <a:t></a:t>
            </a:r>
            <a:r>
              <a:rPr lang="en-US" sz="2800" dirty="0" smtClean="0"/>
              <a:t>  C</a:t>
            </a:r>
            <a:r>
              <a:rPr lang="en-US" sz="1600" dirty="0" smtClean="0"/>
              <a:t>6</a:t>
            </a:r>
            <a:r>
              <a:rPr lang="en-US" sz="2800" dirty="0" smtClean="0"/>
              <a:t>H</a:t>
            </a:r>
            <a:r>
              <a:rPr lang="en-US" sz="1600" dirty="0" smtClean="0"/>
              <a:t>12</a:t>
            </a:r>
            <a:r>
              <a:rPr lang="en-US" sz="2800" dirty="0" smtClean="0"/>
              <a:t>O</a:t>
            </a:r>
            <a:r>
              <a:rPr lang="en-US" sz="1600" dirty="0" smtClean="0"/>
              <a:t>6</a:t>
            </a:r>
            <a:r>
              <a:rPr lang="en-US" sz="2800" dirty="0" smtClean="0"/>
              <a:t>  </a:t>
            </a:r>
            <a:r>
              <a:rPr lang="en-US" sz="2800" dirty="0"/>
              <a:t>+   </a:t>
            </a:r>
            <a:r>
              <a:rPr lang="en-US" sz="2800" dirty="0" smtClean="0"/>
              <a:t>6O</a:t>
            </a:r>
            <a:r>
              <a:rPr lang="en-US" sz="1600" dirty="0" smtClean="0"/>
              <a:t>2</a:t>
            </a:r>
            <a:endParaRPr lang="en-US" sz="1600" dirty="0"/>
          </a:p>
          <a:p>
            <a:endParaRPr lang="en-US" sz="2800" dirty="0"/>
          </a:p>
          <a:p>
            <a:r>
              <a:rPr lang="en-US" sz="2800" dirty="0"/>
              <a:t>Carbon dioxide + water </a:t>
            </a:r>
            <a:r>
              <a:rPr lang="en-US" sz="2800" dirty="0" smtClean="0"/>
              <a:t>-</a:t>
            </a:r>
            <a:r>
              <a:rPr lang="en-US" sz="2800" dirty="0" smtClean="0">
                <a:sym typeface="Wingdings" panose="05000000000000000000" pitchFamily="2" charset="2"/>
              </a:rPr>
              <a:t></a:t>
            </a:r>
            <a:r>
              <a:rPr lang="en-US" sz="2800" dirty="0" smtClean="0"/>
              <a:t> </a:t>
            </a:r>
            <a:r>
              <a:rPr lang="en-US" sz="2800" dirty="0"/>
              <a:t>sugar + oxygen</a:t>
            </a:r>
          </a:p>
          <a:p>
            <a:endParaRPr lang="en-US" sz="2800" dirty="0"/>
          </a:p>
          <a:p>
            <a:r>
              <a:rPr lang="en-US" sz="2800" b="1" dirty="0">
                <a:solidFill>
                  <a:srgbClr val="FFC000"/>
                </a:solidFill>
              </a:rPr>
              <a:t>Photosynthesis occurs in the chloroplasts. </a:t>
            </a:r>
          </a:p>
          <a:p>
            <a:r>
              <a:rPr lang="en-US" sz="2800" dirty="0"/>
              <a:t>List the reactants and products of this equation:</a:t>
            </a:r>
          </a:p>
          <a:p>
            <a:endParaRPr lang="en-US" sz="2800" dirty="0"/>
          </a:p>
        </p:txBody>
      </p:sp>
    </p:spTree>
    <p:extLst>
      <p:ext uri="{BB962C8B-B14F-4D97-AF65-F5344CB8AC3E}">
        <p14:creationId xmlns:p14="http://schemas.microsoft.com/office/powerpoint/2010/main" val="153680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154097"/>
          </a:xfrm>
        </p:spPr>
        <p:txBody>
          <a:bodyPr/>
          <a:lstStyle/>
          <a:p>
            <a:r>
              <a:rPr lang="en-US" dirty="0" smtClean="0"/>
              <a:t>Cellular Respiration: </a:t>
            </a:r>
            <a:endParaRPr lang="en-US" dirty="0"/>
          </a:p>
        </p:txBody>
      </p:sp>
      <p:sp>
        <p:nvSpPr>
          <p:cNvPr id="3" name="Content Placeholder 2"/>
          <p:cNvSpPr>
            <a:spLocks noGrp="1"/>
          </p:cNvSpPr>
          <p:nvPr>
            <p:ph idx="1"/>
          </p:nvPr>
        </p:nvSpPr>
        <p:spPr>
          <a:xfrm>
            <a:off x="228600" y="1600201"/>
            <a:ext cx="8001000" cy="4709160"/>
          </a:xfrm>
        </p:spPr>
        <p:txBody>
          <a:bodyPr>
            <a:noAutofit/>
          </a:bodyPr>
          <a:lstStyle/>
          <a:p>
            <a:r>
              <a:rPr lang="en-US" sz="3200" dirty="0"/>
              <a:t>Respiration is the process by which cells obtain energy from glucose. </a:t>
            </a:r>
          </a:p>
          <a:p>
            <a:endParaRPr lang="en-US" sz="3200" dirty="0"/>
          </a:p>
          <a:p>
            <a:r>
              <a:rPr lang="en-US" sz="3200" dirty="0"/>
              <a:t>During respiration, cells break down simple food molecules such as sugar and release the energy they contain.</a:t>
            </a:r>
          </a:p>
          <a:p>
            <a:endParaRPr lang="en-US" sz="3200" dirty="0"/>
          </a:p>
          <a:p>
            <a:r>
              <a:rPr lang="en-US" sz="3200" dirty="0"/>
              <a:t>Respiration in cells is carried out continuously.</a:t>
            </a:r>
          </a:p>
          <a:p>
            <a:endParaRPr lang="en-US" sz="3200" dirty="0"/>
          </a:p>
        </p:txBody>
      </p:sp>
    </p:spTree>
    <p:extLst>
      <p:ext uri="{BB962C8B-B14F-4D97-AF65-F5344CB8AC3E}">
        <p14:creationId xmlns:p14="http://schemas.microsoft.com/office/powerpoint/2010/main" val="184953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315200" cy="990600"/>
          </a:xfrm>
        </p:spPr>
        <p:txBody>
          <a:bodyPr/>
          <a:lstStyle/>
          <a:p>
            <a:r>
              <a:rPr lang="en-US" dirty="0"/>
              <a:t>The </a:t>
            </a:r>
            <a:r>
              <a:rPr lang="en-US" dirty="0" smtClean="0"/>
              <a:t>Respiration </a:t>
            </a:r>
            <a:r>
              <a:rPr lang="en-US" dirty="0"/>
              <a:t>equation: </a:t>
            </a:r>
          </a:p>
        </p:txBody>
      </p:sp>
      <p:sp>
        <p:nvSpPr>
          <p:cNvPr id="3" name="Content Placeholder 2"/>
          <p:cNvSpPr>
            <a:spLocks noGrp="1"/>
          </p:cNvSpPr>
          <p:nvPr>
            <p:ph idx="1"/>
          </p:nvPr>
        </p:nvSpPr>
        <p:spPr>
          <a:xfrm>
            <a:off x="152400" y="1219200"/>
            <a:ext cx="8458200" cy="5090161"/>
          </a:xfrm>
        </p:spPr>
        <p:txBody>
          <a:bodyPr>
            <a:normAutofit/>
          </a:bodyPr>
          <a:lstStyle/>
          <a:p>
            <a:r>
              <a:rPr lang="en-US" sz="2400" dirty="0"/>
              <a:t>Cellular Respiration is the process by which cells obtain energy from glucose. During respiration, cells break down simple food molecules such as sugar and release the energy they contain.</a:t>
            </a:r>
          </a:p>
          <a:p>
            <a:endParaRPr lang="en-US" sz="2400" dirty="0"/>
          </a:p>
          <a:p>
            <a:r>
              <a:rPr lang="en-US" sz="2400" dirty="0" smtClean="0"/>
              <a:t>C</a:t>
            </a:r>
            <a:r>
              <a:rPr lang="en-US" sz="1600" dirty="0" smtClean="0"/>
              <a:t>6</a:t>
            </a:r>
            <a:r>
              <a:rPr lang="en-US" sz="2400" dirty="0" smtClean="0"/>
              <a:t>H</a:t>
            </a:r>
            <a:r>
              <a:rPr lang="en-US" sz="1600" dirty="0" smtClean="0"/>
              <a:t>12</a:t>
            </a:r>
            <a:r>
              <a:rPr lang="en-US" sz="2400" dirty="0" smtClean="0"/>
              <a:t>O</a:t>
            </a:r>
            <a:r>
              <a:rPr lang="en-US" sz="1600" dirty="0" smtClean="0"/>
              <a:t>6</a:t>
            </a:r>
            <a:r>
              <a:rPr lang="en-US" sz="2400" dirty="0" smtClean="0"/>
              <a:t>  </a:t>
            </a:r>
            <a:r>
              <a:rPr lang="en-US" sz="2400" dirty="0"/>
              <a:t>+  6O</a:t>
            </a:r>
            <a:r>
              <a:rPr lang="en-US" sz="1600" dirty="0"/>
              <a:t>2</a:t>
            </a:r>
            <a:r>
              <a:rPr lang="en-US" sz="2400" dirty="0"/>
              <a:t>  </a:t>
            </a:r>
            <a:r>
              <a:rPr lang="en-US" sz="2400" dirty="0" smtClean="0"/>
              <a:t>-</a:t>
            </a:r>
            <a:r>
              <a:rPr lang="en-US" sz="2400" dirty="0" smtClean="0">
                <a:sym typeface="Wingdings" panose="05000000000000000000" pitchFamily="2" charset="2"/>
              </a:rPr>
              <a:t></a:t>
            </a:r>
            <a:r>
              <a:rPr lang="en-US" sz="2400" dirty="0" smtClean="0"/>
              <a:t> </a:t>
            </a:r>
            <a:r>
              <a:rPr lang="en-US" sz="2400" dirty="0"/>
              <a:t>6CO</a:t>
            </a:r>
            <a:r>
              <a:rPr lang="en-US" sz="1600" dirty="0"/>
              <a:t>2</a:t>
            </a:r>
            <a:r>
              <a:rPr lang="en-US" sz="2400" dirty="0"/>
              <a:t>  +    </a:t>
            </a:r>
            <a:r>
              <a:rPr lang="en-US" sz="2400" dirty="0" smtClean="0"/>
              <a:t>6H</a:t>
            </a:r>
            <a:r>
              <a:rPr lang="en-US" sz="1600" dirty="0" smtClean="0"/>
              <a:t>2</a:t>
            </a:r>
            <a:r>
              <a:rPr lang="en-US" sz="2400" dirty="0" smtClean="0"/>
              <a:t>O  </a:t>
            </a:r>
            <a:r>
              <a:rPr lang="en-US" sz="2400" dirty="0"/>
              <a:t>+ energy</a:t>
            </a:r>
          </a:p>
          <a:p>
            <a:r>
              <a:rPr lang="en-US" sz="2400" dirty="0"/>
              <a:t>   sugar     +  oxygen </a:t>
            </a:r>
            <a:r>
              <a:rPr lang="en-US" sz="2400" dirty="0" smtClean="0"/>
              <a:t>--&gt;carbon </a:t>
            </a:r>
            <a:r>
              <a:rPr lang="en-US" sz="2400" dirty="0"/>
              <a:t>dioxide + water  + energy</a:t>
            </a:r>
          </a:p>
          <a:p>
            <a:endParaRPr lang="en-US" sz="2400" dirty="0"/>
          </a:p>
          <a:p>
            <a:r>
              <a:rPr lang="en-US" sz="3200" b="1" dirty="0">
                <a:solidFill>
                  <a:srgbClr val="FFC000"/>
                </a:solidFill>
              </a:rPr>
              <a:t>Respiration occurs in the mitochondria.</a:t>
            </a:r>
          </a:p>
          <a:p>
            <a:r>
              <a:rPr lang="en-US" sz="2400" dirty="0"/>
              <a:t>List the reactants and products of this equation: </a:t>
            </a:r>
          </a:p>
          <a:p>
            <a:endParaRPr lang="en-US" sz="2400" dirty="0"/>
          </a:p>
        </p:txBody>
      </p:sp>
    </p:spTree>
    <p:extLst>
      <p:ext uri="{BB962C8B-B14F-4D97-AF65-F5344CB8AC3E}">
        <p14:creationId xmlns:p14="http://schemas.microsoft.com/office/powerpoint/2010/main" val="47323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1"/>
            <a:ext cx="7315200" cy="4632960"/>
          </a:xfrm>
        </p:spPr>
        <p:txBody>
          <a:bodyPr>
            <a:normAutofit/>
          </a:bodyPr>
          <a:lstStyle/>
          <a:p>
            <a:r>
              <a:rPr lang="en-US" sz="4000" dirty="0">
                <a:solidFill>
                  <a:srgbClr val="FFC000"/>
                </a:solidFill>
              </a:rPr>
              <a:t>Unicellular: </a:t>
            </a:r>
            <a:r>
              <a:rPr lang="en-US" sz="4000" dirty="0"/>
              <a:t>made of a single cell</a:t>
            </a:r>
          </a:p>
          <a:p>
            <a:endParaRPr lang="en-US" sz="4000" dirty="0" smtClean="0">
              <a:solidFill>
                <a:srgbClr val="FFC000"/>
              </a:solidFill>
            </a:endParaRPr>
          </a:p>
          <a:p>
            <a:endParaRPr lang="en-US" sz="4000" dirty="0" smtClean="0">
              <a:solidFill>
                <a:srgbClr val="FFC000"/>
              </a:solidFill>
            </a:endParaRPr>
          </a:p>
          <a:p>
            <a:r>
              <a:rPr lang="en-US" sz="4000" dirty="0" smtClean="0">
                <a:solidFill>
                  <a:srgbClr val="FFC000"/>
                </a:solidFill>
              </a:rPr>
              <a:t>Multicellular</a:t>
            </a:r>
            <a:r>
              <a:rPr lang="en-US" sz="4000" dirty="0" smtClean="0"/>
              <a:t>: consisting of many cells</a:t>
            </a:r>
          </a:p>
          <a:p>
            <a:endParaRPr lang="en-US" sz="4000" dirty="0"/>
          </a:p>
          <a:p>
            <a:endParaRPr lang="en-US" sz="4000" dirty="0" smtClean="0"/>
          </a:p>
        </p:txBody>
      </p:sp>
    </p:spTree>
    <p:extLst>
      <p:ext uri="{BB962C8B-B14F-4D97-AF65-F5344CB8AC3E}">
        <p14:creationId xmlns:p14="http://schemas.microsoft.com/office/powerpoint/2010/main" val="97758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9473"/>
            <a:ext cx="8915400" cy="6337527"/>
          </a:xfrm>
          <a:prstGeom prst="rect">
            <a:avLst/>
          </a:prstGeom>
        </p:spPr>
      </p:pic>
    </p:spTree>
    <p:extLst>
      <p:ext uri="{BB962C8B-B14F-4D97-AF65-F5344CB8AC3E}">
        <p14:creationId xmlns:p14="http://schemas.microsoft.com/office/powerpoint/2010/main" val="3029347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534400" cy="6248400"/>
          </a:xfrm>
          <a:prstGeom prst="rect">
            <a:avLst/>
          </a:prstGeom>
        </p:spPr>
      </p:pic>
    </p:spTree>
    <p:extLst>
      <p:ext uri="{BB962C8B-B14F-4D97-AF65-F5344CB8AC3E}">
        <p14:creationId xmlns:p14="http://schemas.microsoft.com/office/powerpoint/2010/main" val="3542398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7391400" cy="5105400"/>
          </a:xfrm>
          <a:prstGeom prst="rect">
            <a:avLst/>
          </a:prstGeom>
        </p:spPr>
      </p:pic>
    </p:spTree>
    <p:extLst>
      <p:ext uri="{BB962C8B-B14F-4D97-AF65-F5344CB8AC3E}">
        <p14:creationId xmlns:p14="http://schemas.microsoft.com/office/powerpoint/2010/main" val="1954025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599" y="152400"/>
            <a:ext cx="8823207" cy="6324600"/>
          </a:xfrm>
        </p:spPr>
      </p:pic>
    </p:spTree>
    <p:extLst>
      <p:ext uri="{BB962C8B-B14F-4D97-AF65-F5344CB8AC3E}">
        <p14:creationId xmlns:p14="http://schemas.microsoft.com/office/powerpoint/2010/main" val="1492405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90600"/>
            <a:ext cx="5591175" cy="4724400"/>
          </a:xfrm>
          <a:prstGeom prst="rect">
            <a:avLst/>
          </a:prstGeom>
        </p:spPr>
      </p:pic>
    </p:spTree>
    <p:extLst>
      <p:ext uri="{BB962C8B-B14F-4D97-AF65-F5344CB8AC3E}">
        <p14:creationId xmlns:p14="http://schemas.microsoft.com/office/powerpoint/2010/main" val="265865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44715"/>
            <a:ext cx="7315200" cy="3865485"/>
          </a:xfrm>
        </p:spPr>
        <p:txBody>
          <a:bodyPr/>
          <a:lstStyle/>
          <a:p>
            <a:pPr algn="ctr"/>
            <a:r>
              <a:rPr lang="en-US" dirty="0" smtClean="0"/>
              <a:t>Pass out plant and animal cell print outs for students to color and label. </a:t>
            </a:r>
            <a:br>
              <a:rPr lang="en-US" dirty="0" smtClean="0"/>
            </a:br>
            <a:r>
              <a:rPr lang="en-US" dirty="0"/>
              <a:t/>
            </a:r>
            <a:br>
              <a:rPr lang="en-US" dirty="0"/>
            </a:br>
            <a:endParaRPr lang="en-US" dirty="0"/>
          </a:p>
        </p:txBody>
      </p:sp>
    </p:spTree>
    <p:extLst>
      <p:ext uri="{BB962C8B-B14F-4D97-AF65-F5344CB8AC3E}">
        <p14:creationId xmlns:p14="http://schemas.microsoft.com/office/powerpoint/2010/main" val="155569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688466"/>
            <a:ext cx="8013700" cy="6004434"/>
          </a:xfrm>
          <a:prstGeom prst="rect">
            <a:avLst/>
          </a:prstGeom>
        </p:spPr>
      </p:pic>
    </p:spTree>
    <p:extLst>
      <p:ext uri="{BB962C8B-B14F-4D97-AF65-F5344CB8AC3E}">
        <p14:creationId xmlns:p14="http://schemas.microsoft.com/office/powerpoint/2010/main" val="1129168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1"/>
            <a:ext cx="8534400" cy="5943600"/>
          </a:xfrm>
          <a:prstGeom prst="rect">
            <a:avLst/>
          </a:prstGeom>
        </p:spPr>
      </p:pic>
    </p:spTree>
    <p:extLst>
      <p:ext uri="{BB962C8B-B14F-4D97-AF65-F5344CB8AC3E}">
        <p14:creationId xmlns:p14="http://schemas.microsoft.com/office/powerpoint/2010/main" val="3078096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458200" cy="6248399"/>
          </a:xfrm>
          <a:prstGeom prst="rect">
            <a:avLst/>
          </a:prstGeom>
        </p:spPr>
      </p:pic>
    </p:spTree>
    <p:extLst>
      <p:ext uri="{BB962C8B-B14F-4D97-AF65-F5344CB8AC3E}">
        <p14:creationId xmlns:p14="http://schemas.microsoft.com/office/powerpoint/2010/main" val="428277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000"/>
            <a:ext cx="7467600" cy="5486400"/>
          </a:xfrm>
          <a:prstGeom prst="rect">
            <a:avLst/>
          </a:prstGeom>
        </p:spPr>
      </p:pic>
    </p:spTree>
    <p:extLst>
      <p:ext uri="{BB962C8B-B14F-4D97-AF65-F5344CB8AC3E}">
        <p14:creationId xmlns:p14="http://schemas.microsoft.com/office/powerpoint/2010/main" val="301229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315200" cy="1154097"/>
          </a:xfrm>
        </p:spPr>
        <p:txBody>
          <a:bodyPr/>
          <a:lstStyle/>
          <a:p>
            <a:r>
              <a:rPr lang="en-US" dirty="0" smtClean="0"/>
              <a:t>Prokaryotes</a:t>
            </a:r>
            <a:endParaRPr lang="en-US" dirty="0"/>
          </a:p>
        </p:txBody>
      </p:sp>
      <p:sp>
        <p:nvSpPr>
          <p:cNvPr id="3" name="Content Placeholder 2"/>
          <p:cNvSpPr>
            <a:spLocks noGrp="1"/>
          </p:cNvSpPr>
          <p:nvPr>
            <p:ph idx="1"/>
          </p:nvPr>
        </p:nvSpPr>
        <p:spPr>
          <a:xfrm>
            <a:off x="914400" y="2057401"/>
            <a:ext cx="7315200" cy="4251960"/>
          </a:xfrm>
        </p:spPr>
        <p:txBody>
          <a:bodyPr/>
          <a:lstStyle/>
          <a:p>
            <a:r>
              <a:rPr lang="en-US" sz="5400" dirty="0" smtClean="0">
                <a:solidFill>
                  <a:srgbClr val="FFC000"/>
                </a:solidFill>
              </a:rPr>
              <a:t>Prokaryotes</a:t>
            </a:r>
            <a:r>
              <a:rPr lang="en-US" sz="5400" dirty="0" smtClean="0"/>
              <a:t> are organisms whose cells lack a nucleus.</a:t>
            </a:r>
          </a:p>
          <a:p>
            <a:endParaRPr lang="en-US" sz="3200" dirty="0" smtClean="0"/>
          </a:p>
          <a:p>
            <a:endParaRPr lang="en-US" sz="3200" dirty="0" smtClean="0"/>
          </a:p>
          <a:p>
            <a:endParaRPr lang="en-US" dirty="0"/>
          </a:p>
        </p:txBody>
      </p:sp>
    </p:spTree>
    <p:extLst>
      <p:ext uri="{BB962C8B-B14F-4D97-AF65-F5344CB8AC3E}">
        <p14:creationId xmlns:p14="http://schemas.microsoft.com/office/powerpoint/2010/main" val="275833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990599"/>
          </a:xfrm>
        </p:spPr>
        <p:txBody>
          <a:bodyPr>
            <a:normAutofit/>
          </a:bodyPr>
          <a:lstStyle/>
          <a:p>
            <a:r>
              <a:rPr lang="en-US" dirty="0" smtClean="0"/>
              <a:t>Eukaryotes</a:t>
            </a:r>
            <a:endParaRPr lang="en-US" dirty="0"/>
          </a:p>
        </p:txBody>
      </p:sp>
      <p:sp>
        <p:nvSpPr>
          <p:cNvPr id="3" name="Content Placeholder 2"/>
          <p:cNvSpPr>
            <a:spLocks noGrp="1"/>
          </p:cNvSpPr>
          <p:nvPr>
            <p:ph idx="1"/>
          </p:nvPr>
        </p:nvSpPr>
        <p:spPr>
          <a:xfrm>
            <a:off x="457200" y="1295400"/>
            <a:ext cx="7772400" cy="5013961"/>
          </a:xfrm>
        </p:spPr>
        <p:txBody>
          <a:bodyPr>
            <a:normAutofit/>
          </a:bodyPr>
          <a:lstStyle/>
          <a:p>
            <a:r>
              <a:rPr lang="en-US" sz="4400" dirty="0">
                <a:solidFill>
                  <a:srgbClr val="FFC000"/>
                </a:solidFill>
              </a:rPr>
              <a:t>Eukaryotes </a:t>
            </a:r>
            <a:r>
              <a:rPr lang="en-US" sz="4400" dirty="0"/>
              <a:t>are organisms with cells that contain a nucleus.</a:t>
            </a:r>
          </a:p>
          <a:p>
            <a:endParaRPr lang="en-US" sz="3200" dirty="0" smtClean="0"/>
          </a:p>
          <a:p>
            <a:endParaRPr lang="en-US" sz="3200" dirty="0" smtClean="0"/>
          </a:p>
          <a:p>
            <a:r>
              <a:rPr lang="en-US" sz="3200" dirty="0" smtClean="0"/>
              <a:t>The four kingdoms of </a:t>
            </a:r>
            <a:r>
              <a:rPr lang="en-US" sz="3200" dirty="0" err="1" smtClean="0"/>
              <a:t>Eukrayotes</a:t>
            </a:r>
            <a:r>
              <a:rPr lang="en-US" sz="3200" dirty="0" smtClean="0"/>
              <a:t>: </a:t>
            </a:r>
            <a:r>
              <a:rPr lang="en-US" sz="3200" dirty="0" err="1" smtClean="0"/>
              <a:t>Protists</a:t>
            </a:r>
            <a:r>
              <a:rPr lang="en-US" sz="3200" dirty="0" smtClean="0"/>
              <a:t>, Fungi, Plants, &amp; Animals</a:t>
            </a:r>
            <a:r>
              <a:rPr lang="en-US" dirty="0" smtClean="0"/>
              <a:t>. </a:t>
            </a:r>
          </a:p>
          <a:p>
            <a:endParaRPr lang="en-US" dirty="0"/>
          </a:p>
        </p:txBody>
      </p:sp>
    </p:spTree>
    <p:extLst>
      <p:ext uri="{BB962C8B-B14F-4D97-AF65-F5344CB8AC3E}">
        <p14:creationId xmlns:p14="http://schemas.microsoft.com/office/powerpoint/2010/main" val="1510382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001000" cy="6000749"/>
          </a:xfrm>
          <a:prstGeom prst="rect">
            <a:avLst/>
          </a:prstGeom>
        </p:spPr>
      </p:pic>
    </p:spTree>
    <p:extLst>
      <p:ext uri="{BB962C8B-B14F-4D97-AF65-F5344CB8AC3E}">
        <p14:creationId xmlns:p14="http://schemas.microsoft.com/office/powerpoint/2010/main" val="2829150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
            <a:ext cx="4857750" cy="5943600"/>
          </a:xfrm>
          <a:prstGeom prst="rect">
            <a:avLst/>
          </a:prstGeom>
        </p:spPr>
      </p:pic>
    </p:spTree>
    <p:extLst>
      <p:ext uri="{BB962C8B-B14F-4D97-AF65-F5344CB8AC3E}">
        <p14:creationId xmlns:p14="http://schemas.microsoft.com/office/powerpoint/2010/main" val="187103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Cellular Organization</a:t>
            </a:r>
            <a:endParaRPr lang="en-US" dirty="0"/>
          </a:p>
        </p:txBody>
      </p:sp>
      <p:sp>
        <p:nvSpPr>
          <p:cNvPr id="3" name="Content Placeholder 2"/>
          <p:cNvSpPr>
            <a:spLocks noGrp="1"/>
          </p:cNvSpPr>
          <p:nvPr>
            <p:ph idx="1"/>
          </p:nvPr>
        </p:nvSpPr>
        <p:spPr>
          <a:xfrm>
            <a:off x="914400" y="2057401"/>
            <a:ext cx="7315200" cy="4251960"/>
          </a:xfrm>
        </p:spPr>
        <p:txBody>
          <a:bodyPr>
            <a:normAutofit/>
          </a:bodyPr>
          <a:lstStyle/>
          <a:p>
            <a:r>
              <a:rPr lang="en-US" sz="3200" dirty="0" smtClean="0"/>
              <a:t>Plant cells: </a:t>
            </a:r>
          </a:p>
          <a:p>
            <a:r>
              <a:rPr lang="en-US" sz="3200" dirty="0" smtClean="0"/>
              <a:t>The cells of plants, algae, fungi, and most bacteria are enclosed in a cell wall. </a:t>
            </a:r>
          </a:p>
          <a:p>
            <a:r>
              <a:rPr lang="en-US" sz="3200" dirty="0" smtClean="0">
                <a:solidFill>
                  <a:srgbClr val="FFC000"/>
                </a:solidFill>
              </a:rPr>
              <a:t>Cell Walls </a:t>
            </a:r>
            <a:r>
              <a:rPr lang="en-US" sz="3200" dirty="0" smtClean="0"/>
              <a:t>are tough, rigid outer coverings that protect cells and give them shape.</a:t>
            </a:r>
            <a:endParaRPr lang="en-US" sz="3200" dirty="0"/>
          </a:p>
        </p:txBody>
      </p:sp>
    </p:spTree>
    <p:extLst>
      <p:ext uri="{BB962C8B-B14F-4D97-AF65-F5344CB8AC3E}">
        <p14:creationId xmlns:p14="http://schemas.microsoft.com/office/powerpoint/2010/main" val="2111686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1097</TotalTime>
  <Words>868</Words>
  <Application>Microsoft Office PowerPoint</Application>
  <PresentationFormat>On-screen Show (4:3)</PresentationFormat>
  <Paragraphs>114</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Perspective</vt:lpstr>
      <vt:lpstr>CELL-ebrate Science!!!</vt:lpstr>
      <vt:lpstr>Cell Theory:</vt:lpstr>
      <vt:lpstr>PowerPoint Presentation</vt:lpstr>
      <vt:lpstr>PowerPoint Presentation</vt:lpstr>
      <vt:lpstr>Prokaryotes</vt:lpstr>
      <vt:lpstr>Eukaryotes</vt:lpstr>
      <vt:lpstr>PowerPoint Presentation</vt:lpstr>
      <vt:lpstr>PowerPoint Presentation</vt:lpstr>
      <vt:lpstr>Cellular Organization</vt:lpstr>
      <vt:lpstr>Cellular Organization</vt:lpstr>
      <vt:lpstr>Cellular Organization</vt:lpstr>
      <vt:lpstr>Cellular Organization</vt:lpstr>
      <vt:lpstr>The Control Center: </vt:lpstr>
      <vt:lpstr>Cellular Organization</vt:lpstr>
      <vt:lpstr>Cellular Organization</vt:lpstr>
      <vt:lpstr>Organelles that process, transport and store</vt:lpstr>
      <vt:lpstr>Organelles that process, transport and store</vt:lpstr>
      <vt:lpstr>Organelles that process Energy</vt:lpstr>
      <vt:lpstr>Organelles that process Energy</vt:lpstr>
      <vt:lpstr>Organelles that process, transport and store</vt:lpstr>
      <vt:lpstr>Vacoules </vt:lpstr>
      <vt:lpstr>Organelles that recycle</vt:lpstr>
      <vt:lpstr>Organelles that recycle</vt:lpstr>
      <vt:lpstr>Photosynthesis: </vt:lpstr>
      <vt:lpstr>PowerPoint Presentation</vt:lpstr>
      <vt:lpstr>Photosynthesis</vt:lpstr>
      <vt:lpstr>The Photosynthesis equation:</vt:lpstr>
      <vt:lpstr>Cellular Respiration: </vt:lpstr>
      <vt:lpstr>The Respiration equation: </vt:lpstr>
      <vt:lpstr>PowerPoint Presentation</vt:lpstr>
      <vt:lpstr>PowerPoint Presentation</vt:lpstr>
      <vt:lpstr>PowerPoint Presentation</vt:lpstr>
      <vt:lpstr>PowerPoint Presentation</vt:lpstr>
      <vt:lpstr>PowerPoint Presentation</vt:lpstr>
      <vt:lpstr>Pass out plant and animal cell print outs for students to color and label.   </vt:lpstr>
      <vt:lpstr>PowerPoint Presentation</vt:lpstr>
      <vt:lpstr>PowerPoint Presentation</vt:lpstr>
      <vt:lpstr>PowerPoint Presentation</vt:lpstr>
    </vt:vector>
  </TitlesOfParts>
  <Company>Pearl River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zeringue</dc:creator>
  <cp:lastModifiedBy>Elizabeth Zeringue</cp:lastModifiedBy>
  <cp:revision>43</cp:revision>
  <cp:lastPrinted>2015-02-02T17:59:57Z</cp:lastPrinted>
  <dcterms:created xsi:type="dcterms:W3CDTF">2014-08-29T14:56:41Z</dcterms:created>
  <dcterms:modified xsi:type="dcterms:W3CDTF">2017-01-24T15:54:01Z</dcterms:modified>
</cp:coreProperties>
</file>