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17"/>
  </p:notesMasterIdLst>
  <p:sldIdLst>
    <p:sldId id="256" r:id="rId2"/>
    <p:sldId id="271" r:id="rId3"/>
    <p:sldId id="267" r:id="rId4"/>
    <p:sldId id="274" r:id="rId5"/>
    <p:sldId id="276" r:id="rId6"/>
    <p:sldId id="275" r:id="rId7"/>
    <p:sldId id="258" r:id="rId8"/>
    <p:sldId id="257" r:id="rId9"/>
    <p:sldId id="265" r:id="rId10"/>
    <p:sldId id="273" r:id="rId11"/>
    <p:sldId id="277" r:id="rId12"/>
    <p:sldId id="278" r:id="rId13"/>
    <p:sldId id="279" r:id="rId14"/>
    <p:sldId id="28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2" autoAdjust="0"/>
  </p:normalViewPr>
  <p:slideViewPr>
    <p:cSldViewPr snapToGrid="0" snapToObjects="1">
      <p:cViewPr varScale="1">
        <p:scale>
          <a:sx n="101" d="100"/>
          <a:sy n="101" d="100"/>
        </p:scale>
        <p:origin x="-16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F512E-D7E4-8544-9326-AE36319BA0F9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7E271-A2A2-124F-83D9-367A5D8A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7E271-A2A2-124F-83D9-367A5D8A07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9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0B76290-7534-6D46-A0F1-F41CA08C9C0D}" type="datetimeFigureOut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B700F73-C6BE-5342-BD1E-262E169EB2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ryan@wssd.k12.pa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ever.com/in/westshor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ever.com/in/westshor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684" y="13368"/>
            <a:ext cx="6466305" cy="4277894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000090"/>
                </a:solidFill>
                <a:latin typeface="HelloEtchASketch"/>
                <a:cs typeface="HelloEtchASketch"/>
              </a:rPr>
              <a:t>Miss Ryan </a:t>
            </a:r>
            <a:r>
              <a:rPr lang="en-US" sz="6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/>
            </a:r>
            <a:br>
              <a:rPr lang="en-US" sz="6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</a:br>
            <a:r>
              <a:rPr lang="en-US" sz="48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7</a:t>
            </a:r>
            <a:r>
              <a:rPr lang="en-US" sz="4800" b="1" baseline="30000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th</a:t>
            </a:r>
            <a:r>
              <a:rPr lang="en-US" sz="48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 Grade ELA</a:t>
            </a:r>
            <a:br>
              <a:rPr lang="en-US" sz="48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</a:br>
            <a:r>
              <a:rPr lang="en-US" sz="48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Room 2</a:t>
            </a:r>
            <a:r>
              <a:rPr lang="en-US" sz="60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/>
            </a:r>
            <a:br>
              <a:rPr lang="en-US" sz="6000" b="1" dirty="0" smtClean="0">
                <a:solidFill>
                  <a:srgbClr val="00009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90"/>
                </a:solidFill>
                <a:latin typeface="Arial Black"/>
                <a:cs typeface="Arial Black"/>
              </a:rPr>
              <a:t/>
            </a:r>
            <a:br>
              <a:rPr lang="en-US" dirty="0" smtClean="0">
                <a:solidFill>
                  <a:srgbClr val="000090"/>
                </a:solidFill>
                <a:latin typeface="Arial Black"/>
                <a:cs typeface="Arial Black"/>
              </a:rPr>
            </a:br>
            <a:r>
              <a:rPr lang="en-US" dirty="0">
                <a:solidFill>
                  <a:srgbClr val="000090"/>
                </a:solidFill>
                <a:latin typeface="Arial Black"/>
                <a:cs typeface="Arial Black"/>
              </a:rPr>
              <a:t/>
            </a:r>
            <a:br>
              <a:rPr lang="en-US" dirty="0">
                <a:solidFill>
                  <a:srgbClr val="000090"/>
                </a:solidFill>
                <a:latin typeface="Arial Black"/>
                <a:cs typeface="Arial Black"/>
              </a:rPr>
            </a:br>
            <a:endParaRPr lang="en-US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pic>
        <p:nvPicPr>
          <p:cNvPr id="3" name="Picture 2" descr="image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7" y="4959684"/>
            <a:ext cx="8874584" cy="179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9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1" y="365760"/>
            <a:ext cx="752094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Remind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1" y="1173747"/>
            <a:ext cx="8689473" cy="3785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HelloStarbucks"/>
                <a:cs typeface="HelloStarbucks"/>
              </a:rPr>
              <a:t>Parents/guardians and students 13+ only</a:t>
            </a:r>
            <a:r>
              <a:rPr lang="en-US" sz="3200" dirty="0" smtClean="0">
                <a:latin typeface="Arial Black"/>
                <a:cs typeface="Arial Black"/>
              </a:rPr>
              <a:t>!</a:t>
            </a:r>
          </a:p>
          <a:p>
            <a:pPr marL="0" indent="0">
              <a:buNone/>
            </a:pPr>
            <a:endParaRPr lang="en-US" sz="1400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3200" u="sng" dirty="0" smtClean="0">
                <a:latin typeface="HelloStarbucks"/>
                <a:cs typeface="HelloStarbucks"/>
              </a:rPr>
              <a:t>Texting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HelloStarbucks"/>
                <a:cs typeface="HelloStarbucks"/>
              </a:rPr>
              <a:t>Email me for info</a:t>
            </a:r>
            <a:endParaRPr lang="en-US" sz="700" dirty="0">
              <a:latin typeface="HelloStarbucks"/>
              <a:cs typeface="HelloStarbucks"/>
            </a:endParaRPr>
          </a:p>
          <a:p>
            <a:pPr marL="0" indent="0">
              <a:buNone/>
            </a:pPr>
            <a:endParaRPr lang="en-US" sz="800" dirty="0">
              <a:latin typeface="HelloStarbucks"/>
              <a:cs typeface="HelloStarbucks"/>
            </a:endParaRPr>
          </a:p>
          <a:p>
            <a:pPr marL="0" indent="0">
              <a:buNone/>
            </a:pPr>
            <a:r>
              <a:rPr lang="en-US" sz="3200" u="sng" dirty="0" smtClean="0">
                <a:latin typeface="HelloStarbucks"/>
                <a:cs typeface="HelloStarbucks"/>
              </a:rPr>
              <a:t>Smartphone App</a:t>
            </a:r>
            <a:endParaRPr lang="en-US" sz="3200" u="sng" dirty="0">
              <a:latin typeface="HelloStarbucks"/>
              <a:cs typeface="HelloStarbucks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HelloStarbucks"/>
                <a:cs typeface="HelloStarbucks"/>
              </a:rPr>
              <a:t>Email me </a:t>
            </a:r>
            <a:r>
              <a:rPr lang="en-US" sz="3200" smtClean="0">
                <a:latin typeface="HelloStarbucks"/>
                <a:cs typeface="HelloStarbucks"/>
              </a:rPr>
              <a:t>for info </a:t>
            </a:r>
            <a:endParaRPr lang="en-US" sz="3200" dirty="0">
              <a:latin typeface="HelloStarbucks"/>
              <a:cs typeface="HelloStarbucks"/>
            </a:endParaRPr>
          </a:p>
        </p:txBody>
      </p:sp>
    </p:spTree>
    <p:extLst>
      <p:ext uri="{BB962C8B-B14F-4D97-AF65-F5344CB8AC3E}">
        <p14:creationId xmlns:p14="http://schemas.microsoft.com/office/powerpoint/2010/main" val="76998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07" y="365760"/>
            <a:ext cx="752094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My website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07" y="1402424"/>
            <a:ext cx="8424173" cy="357984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600" dirty="0">
                <a:latin typeface="HelloStarbucks"/>
                <a:cs typeface="HelloStarbucks"/>
              </a:rPr>
              <a:t>http://www.wssd.k12.pa.us/webpages/</a:t>
            </a:r>
            <a:r>
              <a:rPr lang="en-US" sz="3600" dirty="0" err="1">
                <a:latin typeface="HelloStarbucks"/>
                <a:cs typeface="HelloStarbucks"/>
              </a:rPr>
              <a:t>sryan</a:t>
            </a:r>
            <a:r>
              <a:rPr lang="en-US" sz="3600" dirty="0" smtClean="0">
                <a:latin typeface="HelloStarbucks"/>
                <a:cs typeface="HelloStarbucks"/>
              </a:rPr>
              <a:t>/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Homework, assignments, etc. 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Updated regularly </a:t>
            </a:r>
            <a:endParaRPr lang="en-US" sz="3600" dirty="0">
              <a:latin typeface="HelloStarbucks"/>
              <a:cs typeface="HelloStarbucks"/>
            </a:endParaRPr>
          </a:p>
        </p:txBody>
      </p:sp>
    </p:spTree>
    <p:extLst>
      <p:ext uri="{BB962C8B-B14F-4D97-AF65-F5344CB8AC3E}">
        <p14:creationId xmlns:p14="http://schemas.microsoft.com/office/powerpoint/2010/main" val="306423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775" y="365760"/>
            <a:ext cx="7520940" cy="548640"/>
          </a:xfrm>
        </p:spPr>
        <p:txBody>
          <a:bodyPr/>
          <a:lstStyle/>
          <a:p>
            <a:r>
              <a:rPr lang="en-US" sz="4000" b="1" dirty="0" err="1" smtClean="0">
                <a:solidFill>
                  <a:srgbClr val="000090"/>
                </a:solidFill>
                <a:latin typeface="HelloEtchASketch"/>
                <a:cs typeface="HelloEtchASketch"/>
              </a:rPr>
              <a:t>Powerschool</a:t>
            </a:r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 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75" y="1100628"/>
            <a:ext cx="8386453" cy="3828707"/>
          </a:xfrm>
        </p:spPr>
        <p:txBody>
          <a:bodyPr>
            <a:normAutofit/>
          </a:bodyPr>
          <a:lstStyle/>
          <a:p>
            <a:pPr lvl="0">
              <a:buFont typeface="Arial"/>
              <a:buChar char="•"/>
            </a:pPr>
            <a:r>
              <a:rPr lang="en-US" sz="1900" dirty="0" smtClean="0">
                <a:latin typeface="HelloStarbucks"/>
                <a:cs typeface="HelloStarbucks"/>
              </a:rPr>
              <a:t>Sign </a:t>
            </a:r>
            <a:r>
              <a:rPr lang="en-US" sz="1900" dirty="0">
                <a:latin typeface="HelloStarbucks"/>
                <a:cs typeface="HelloStarbucks"/>
              </a:rPr>
              <a:t>up for Power School email updates</a:t>
            </a:r>
          </a:p>
          <a:p>
            <a:pPr lvl="0">
              <a:buFont typeface="Arial"/>
              <a:buChar char="•"/>
            </a:pPr>
            <a:r>
              <a:rPr lang="en-US" sz="1900" dirty="0">
                <a:latin typeface="HelloStarbucks"/>
                <a:cs typeface="HelloStarbucks"/>
              </a:rPr>
              <a:t>Missing symbol (with or without a zero) = assignment is missing</a:t>
            </a:r>
          </a:p>
          <a:p>
            <a:pPr lvl="0">
              <a:buFont typeface="Arial"/>
              <a:buChar char="•"/>
            </a:pPr>
            <a:r>
              <a:rPr lang="en-US" sz="1900" dirty="0">
                <a:latin typeface="HelloStarbucks"/>
                <a:cs typeface="HelloStarbucks"/>
              </a:rPr>
              <a:t>Late symbol = assignment was turned in late</a:t>
            </a:r>
          </a:p>
          <a:p>
            <a:pPr lvl="0">
              <a:buFont typeface="Arial"/>
              <a:buChar char="•"/>
            </a:pPr>
            <a:r>
              <a:rPr lang="en-US" sz="1900" dirty="0">
                <a:latin typeface="HelloStarbucks"/>
                <a:cs typeface="HelloStarbucks"/>
              </a:rPr>
              <a:t>Late work may not be graded right away </a:t>
            </a:r>
          </a:p>
          <a:p>
            <a:pPr lvl="0">
              <a:buFont typeface="Arial"/>
              <a:buChar char="•"/>
            </a:pPr>
            <a:r>
              <a:rPr lang="en-US" sz="1900" dirty="0">
                <a:latin typeface="HelloStarbucks"/>
                <a:cs typeface="HelloStarbucks"/>
              </a:rPr>
              <a:t>Zero with no symbol = assignment was turned in but earned zero points</a:t>
            </a:r>
          </a:p>
          <a:p>
            <a:pPr lvl="0">
              <a:buFont typeface="Arial"/>
              <a:buChar char="•"/>
            </a:pPr>
            <a:r>
              <a:rPr lang="en-US" sz="1900" dirty="0">
                <a:latin typeface="HelloStarbucks"/>
                <a:cs typeface="HelloStarbucks"/>
              </a:rPr>
              <a:t>Green check mark = assignment was turned in but has not yet been graded </a:t>
            </a:r>
          </a:p>
          <a:p>
            <a:pPr lvl="0">
              <a:buFont typeface="Arial"/>
              <a:buChar char="•"/>
            </a:pPr>
            <a:r>
              <a:rPr lang="en-US" sz="1900" dirty="0">
                <a:latin typeface="HelloStarbucks"/>
                <a:cs typeface="HelloStarbucks"/>
              </a:rPr>
              <a:t>Dashes = assignment has not been collected and/or graded </a:t>
            </a:r>
          </a:p>
          <a:p>
            <a:pPr lvl="0">
              <a:buFont typeface="Arial"/>
              <a:buChar char="•"/>
            </a:pPr>
            <a:r>
              <a:rPr lang="en-US" sz="1900" dirty="0">
                <a:latin typeface="HelloStarbucks"/>
                <a:cs typeface="HelloStarbucks"/>
              </a:rPr>
              <a:t>A</a:t>
            </a:r>
            <a:r>
              <a:rPr lang="en-US" sz="1900" dirty="0" smtClean="0">
                <a:latin typeface="HelloStarbucks"/>
                <a:cs typeface="HelloStarbucks"/>
              </a:rPr>
              <a:t>ssignment </a:t>
            </a:r>
            <a:r>
              <a:rPr lang="en-US" sz="1900" dirty="0">
                <a:latin typeface="HelloStarbucks"/>
                <a:cs typeface="HelloStarbucks"/>
              </a:rPr>
              <a:t>descriptions and grade comments</a:t>
            </a:r>
          </a:p>
          <a:p>
            <a:pPr lvl="0">
              <a:buFont typeface="Arial"/>
              <a:buChar char="•"/>
            </a:pPr>
            <a:r>
              <a:rPr lang="en-US" sz="1900" dirty="0" smtClean="0">
                <a:latin typeface="HelloStarbucks"/>
                <a:cs typeface="HelloStarbucks"/>
              </a:rPr>
              <a:t>Talk to me</a:t>
            </a:r>
            <a:endParaRPr lang="en-US" sz="1900" dirty="0">
              <a:latin typeface="HelloStarbucks"/>
              <a:cs typeface="HelloStarbucks"/>
            </a:endParaRP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5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38" y="365760"/>
            <a:ext cx="752094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Late work policy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038" y="1100628"/>
            <a:ext cx="8368190" cy="3677809"/>
          </a:xfrm>
        </p:spPr>
        <p:txBody>
          <a:bodyPr>
            <a:no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sz="3200" dirty="0" smtClean="0">
                <a:latin typeface="HelloStarbucks"/>
                <a:cs typeface="HelloStarbucks"/>
              </a:rPr>
              <a:t>1</a:t>
            </a:r>
            <a:r>
              <a:rPr lang="en-US" sz="3200" dirty="0">
                <a:latin typeface="HelloStarbucks"/>
                <a:cs typeface="HelloStarbucks"/>
              </a:rPr>
              <a:t>-2 days late: minus 20%</a:t>
            </a:r>
          </a:p>
          <a:p>
            <a:pPr marL="457200" lvl="0" indent="-457200">
              <a:buFont typeface="Arial"/>
              <a:buChar char="•"/>
            </a:pPr>
            <a:r>
              <a:rPr lang="en-US" sz="3200" dirty="0">
                <a:latin typeface="HelloStarbucks"/>
                <a:cs typeface="HelloStarbucks"/>
              </a:rPr>
              <a:t>More than 2 days, less than a week: minus 35%</a:t>
            </a:r>
          </a:p>
          <a:p>
            <a:pPr marL="457200" lvl="0" indent="-457200">
              <a:buFont typeface="Arial"/>
              <a:buChar char="•"/>
            </a:pPr>
            <a:r>
              <a:rPr lang="en-US" sz="3200" dirty="0">
                <a:latin typeface="HelloStarbucks"/>
                <a:cs typeface="HelloStarbucks"/>
              </a:rPr>
              <a:t>More than a week: minus 50%</a:t>
            </a:r>
          </a:p>
          <a:p>
            <a:pPr marL="457200" lvl="0" indent="-457200">
              <a:buFont typeface="Arial"/>
              <a:buChar char="•"/>
            </a:pPr>
            <a:r>
              <a:rPr lang="en-US" sz="3200" dirty="0">
                <a:latin typeface="HelloStarbucks"/>
                <a:cs typeface="HelloStarbucks"/>
              </a:rPr>
              <a:t>No work will be accepted from previous marking </a:t>
            </a:r>
            <a:r>
              <a:rPr lang="en-US" sz="3200" dirty="0" smtClean="0">
                <a:latin typeface="HelloStarbucks"/>
                <a:cs typeface="HelloStarbucks"/>
              </a:rPr>
              <a:t>periods</a:t>
            </a:r>
            <a:endParaRPr lang="en-US" sz="3200" dirty="0">
              <a:latin typeface="HelloStarbucks"/>
              <a:cs typeface="HelloStarbucks"/>
            </a:endParaRPr>
          </a:p>
        </p:txBody>
      </p:sp>
    </p:spTree>
    <p:extLst>
      <p:ext uri="{BB962C8B-B14F-4D97-AF65-F5344CB8AC3E}">
        <p14:creationId xmlns:p14="http://schemas.microsoft.com/office/powerpoint/2010/main" val="412019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61" y="365760"/>
            <a:ext cx="752094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Parent surveys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61" y="1880267"/>
            <a:ext cx="8109839" cy="357984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HelloStarbucks"/>
                <a:cs typeface="HelloStarbucks"/>
              </a:rPr>
              <a:t>I really appreciate it</a:t>
            </a:r>
            <a:r>
              <a:rPr lang="en-US" sz="4000" dirty="0" smtClean="0">
                <a:latin typeface="Arial Black"/>
                <a:cs typeface="Arial Black"/>
              </a:rPr>
              <a:t>! </a:t>
            </a:r>
            <a:r>
              <a:rPr lang="en-US" sz="4000" dirty="0" smtClean="0">
                <a:latin typeface="HelloStarbucks"/>
                <a:cs typeface="HelloStarbucks"/>
                <a:sym typeface="Wingdings"/>
              </a:rPr>
              <a:t> </a:t>
            </a:r>
            <a:endParaRPr lang="en-US" sz="40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0883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98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Questions?</a:t>
            </a:r>
            <a:endParaRPr lang="en-US" sz="6600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</p:spTree>
    <p:extLst>
      <p:ext uri="{BB962C8B-B14F-4D97-AF65-F5344CB8AC3E}">
        <p14:creationId xmlns:p14="http://schemas.microsoft.com/office/powerpoint/2010/main" val="162725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276993"/>
            <a:ext cx="752094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About Me 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1100628"/>
            <a:ext cx="8662736" cy="3832319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Shippensburg University, Slippery Rock University, </a:t>
            </a:r>
            <a:r>
              <a:rPr lang="en-US" sz="3600" dirty="0" err="1" smtClean="0">
                <a:latin typeface="HelloStarbucks"/>
                <a:cs typeface="HelloStarbucks"/>
              </a:rPr>
              <a:t>Augustana</a:t>
            </a:r>
            <a:r>
              <a:rPr lang="en-US" sz="3600" dirty="0" smtClean="0">
                <a:latin typeface="HelloStarbucks"/>
                <a:cs typeface="HelloStarbucks"/>
              </a:rPr>
              <a:t> University </a:t>
            </a:r>
          </a:p>
          <a:p>
            <a:pPr marL="285750" indent="-285750">
              <a:buFont typeface="Arial"/>
              <a:buChar char="•"/>
            </a:pPr>
            <a:endParaRPr lang="en-US" sz="3600" dirty="0">
              <a:latin typeface="HelloStarbucks"/>
              <a:cs typeface="HelloStarbucks"/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Elementary and Middle School Certified </a:t>
            </a:r>
          </a:p>
          <a:p>
            <a:pPr marL="285750" indent="-285750">
              <a:buFont typeface="Arial"/>
              <a:buChar char="•"/>
            </a:pPr>
            <a:endParaRPr lang="en-US" sz="3600" dirty="0">
              <a:latin typeface="HelloStarbucks"/>
              <a:cs typeface="HelloStarbucks"/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Email: </a:t>
            </a:r>
            <a:r>
              <a:rPr lang="en-US" sz="3600" dirty="0" smtClean="0">
                <a:latin typeface="HelloStarbucks"/>
                <a:cs typeface="HelloStarbucks"/>
                <a:hlinkClick r:id="rId2"/>
              </a:rPr>
              <a:t>sryan@wssd.k12.pa.us</a:t>
            </a:r>
            <a:r>
              <a:rPr lang="en-US" sz="3600" dirty="0" smtClean="0">
                <a:latin typeface="HelloStarbucks"/>
                <a:cs typeface="HelloStarbuck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65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70" y="466291"/>
            <a:ext cx="7520940" cy="54864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What We’re learning this year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1" y="1287786"/>
            <a:ext cx="8502315" cy="3805583"/>
          </a:xfrm>
        </p:spPr>
        <p:txBody>
          <a:bodyPr>
            <a:normAutofit/>
          </a:bodyPr>
          <a:lstStyle/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Fiction 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Nonfiction 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Poetry 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Text Dependent Analysis 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Grammar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Narrative Essay 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Informative Essay 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Argumentative Essay </a:t>
            </a:r>
            <a:endParaRPr lang="en-US" sz="2400" dirty="0">
              <a:latin typeface="HelloStarbucks"/>
              <a:cs typeface="HelloStarbucks"/>
            </a:endParaRPr>
          </a:p>
          <a:p>
            <a:pPr marL="0" indent="0">
              <a:buNone/>
            </a:pP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01970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89" y="411213"/>
            <a:ext cx="752094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Book of the month Assignment 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89" y="1247680"/>
            <a:ext cx="8261685" cy="3832319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Read one book a month 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Complete Reaction Form, Activity, Calendar 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Weekly “checkpoints” </a:t>
            </a:r>
          </a:p>
          <a:p>
            <a:pPr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Novel = fictional chapter book (on student’s reading level) </a:t>
            </a:r>
            <a:endParaRPr lang="en-US" sz="3600" dirty="0">
              <a:latin typeface="HelloStarbucks"/>
              <a:cs typeface="HelloStarbucks"/>
            </a:endParaRPr>
          </a:p>
        </p:txBody>
      </p:sp>
    </p:spTree>
    <p:extLst>
      <p:ext uri="{BB962C8B-B14F-4D97-AF65-F5344CB8AC3E}">
        <p14:creationId xmlns:p14="http://schemas.microsoft.com/office/powerpoint/2010/main" val="220731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89" y="365760"/>
            <a:ext cx="752094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Study island 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89" y="1100628"/>
            <a:ext cx="8328527" cy="357984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>
                <a:latin typeface="HelloStarbucks"/>
                <a:cs typeface="HelloStarbucks"/>
              </a:rPr>
              <a:t>Log in through Clever – </a:t>
            </a:r>
            <a:r>
              <a:rPr lang="en-US" sz="3200" dirty="0" smtClean="0">
                <a:latin typeface="HelloStarbucks"/>
                <a:cs typeface="HelloStarbucks"/>
                <a:hlinkClick r:id="rId2"/>
              </a:rPr>
              <a:t>https://clever.com/in/westshore</a:t>
            </a:r>
            <a:endParaRPr lang="en-US" sz="3200" dirty="0" smtClean="0">
              <a:latin typeface="HelloStarbucks"/>
              <a:cs typeface="HelloStarbucks"/>
            </a:endParaRPr>
          </a:p>
          <a:p>
            <a:pPr>
              <a:buFont typeface="Arial"/>
              <a:buChar char="•"/>
            </a:pPr>
            <a:r>
              <a:rPr lang="en-US" sz="3200" dirty="0" smtClean="0">
                <a:latin typeface="HelloStarbucks"/>
                <a:cs typeface="HelloStarbucks"/>
              </a:rPr>
              <a:t>Use Google BZ account </a:t>
            </a:r>
          </a:p>
          <a:p>
            <a:pPr>
              <a:buFont typeface="Arial"/>
              <a:buChar char="•"/>
            </a:pPr>
            <a:r>
              <a:rPr lang="en-US" sz="3200" dirty="0" smtClean="0">
                <a:latin typeface="HelloStarbucks"/>
                <a:cs typeface="HelloStarbucks"/>
              </a:rPr>
              <a:t>ELA Study Island assignments will be graded </a:t>
            </a:r>
          </a:p>
          <a:p>
            <a:pPr>
              <a:buFont typeface="Arial"/>
              <a:buChar char="•"/>
            </a:pPr>
            <a:r>
              <a:rPr lang="en-US" sz="3200" dirty="0" smtClean="0">
                <a:latin typeface="HelloStarbucks"/>
                <a:cs typeface="HelloStarbucks"/>
              </a:rPr>
              <a:t>Goal is to earn a “blue ribbon” </a:t>
            </a:r>
            <a:endParaRPr lang="en-US" sz="3200" dirty="0">
              <a:latin typeface="HelloStarbucks"/>
              <a:cs typeface="HelloStarbucks"/>
            </a:endParaRPr>
          </a:p>
        </p:txBody>
      </p:sp>
    </p:spTree>
    <p:extLst>
      <p:ext uri="{BB962C8B-B14F-4D97-AF65-F5344CB8AC3E}">
        <p14:creationId xmlns:p14="http://schemas.microsoft.com/office/powerpoint/2010/main" val="6800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591" y="557335"/>
            <a:ext cx="752094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Online textbook 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79" y="1100628"/>
            <a:ext cx="8382000" cy="3579849"/>
          </a:xfrm>
        </p:spPr>
        <p:txBody>
          <a:bodyPr>
            <a:normAutofit/>
          </a:bodyPr>
          <a:lstStyle/>
          <a:p>
            <a:pPr marL="0" indent="0"/>
            <a:endParaRPr lang="en-US" sz="2800" dirty="0">
              <a:latin typeface="Comic Sans MS"/>
              <a:cs typeface="Comic Sans MS"/>
            </a:endParaRPr>
          </a:p>
          <a:p>
            <a:pPr marL="457200" indent="-457200">
              <a:buFont typeface="Arial"/>
              <a:buChar char="•"/>
            </a:pPr>
            <a:r>
              <a:rPr lang="en-US" sz="3600" i="1" dirty="0" smtClean="0">
                <a:latin typeface="HelloStarbucks"/>
                <a:cs typeface="HelloStarbucks"/>
              </a:rPr>
              <a:t>Collections 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  <a:hlinkClick r:id="rId2"/>
              </a:rPr>
              <a:t>https://clever.com/in/westshore</a:t>
            </a:r>
            <a:endParaRPr lang="en-US" sz="3600" dirty="0" smtClean="0">
              <a:latin typeface="HelloStarbucks"/>
              <a:cs typeface="HelloStarbucks"/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HelloStarbucks"/>
                <a:cs typeface="HelloStarbucks"/>
              </a:rPr>
              <a:t>Log in with Google BZ account </a:t>
            </a:r>
            <a:endParaRPr lang="en-US" sz="3600" dirty="0">
              <a:latin typeface="HelloStarbucks"/>
              <a:cs typeface="HelloStarbucks"/>
            </a:endParaRPr>
          </a:p>
        </p:txBody>
      </p:sp>
    </p:spTree>
    <p:extLst>
      <p:ext uri="{BB962C8B-B14F-4D97-AF65-F5344CB8AC3E}">
        <p14:creationId xmlns:p14="http://schemas.microsoft.com/office/powerpoint/2010/main" val="99681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05" y="365760"/>
            <a:ext cx="7520940" cy="54864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Needed materials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05" y="1100628"/>
            <a:ext cx="8609263" cy="3778846"/>
          </a:xfrm>
        </p:spPr>
        <p:txBody>
          <a:bodyPr>
            <a:normAutofit/>
          </a:bodyPr>
          <a:lstStyle/>
          <a:p>
            <a:pPr lvl="0">
              <a:buFont typeface="Arial"/>
              <a:buChar char="•"/>
            </a:pPr>
            <a:r>
              <a:rPr lang="en-US" sz="2400" dirty="0">
                <a:latin typeface="HelloStarbucks"/>
                <a:cs typeface="HelloStarbucks"/>
              </a:rPr>
              <a:t>Sharpened pencils with </a:t>
            </a:r>
            <a:r>
              <a:rPr lang="en-US" sz="2400" dirty="0" smtClean="0">
                <a:latin typeface="HelloStarbucks"/>
                <a:cs typeface="HelloStarbucks"/>
              </a:rPr>
              <a:t>erasers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Handheld pencil sharpener (the kind that collects shavings)</a:t>
            </a:r>
            <a:endParaRPr lang="en-US" sz="2400" dirty="0">
              <a:latin typeface="HelloStarbucks"/>
              <a:cs typeface="HelloStarbucks"/>
            </a:endParaRPr>
          </a:p>
          <a:p>
            <a:pPr lvl="0">
              <a:buFont typeface="Arial"/>
              <a:buChar char="•"/>
            </a:pPr>
            <a:r>
              <a:rPr lang="en-US" sz="2400" dirty="0">
                <a:latin typeface="HelloStarbucks"/>
                <a:cs typeface="HelloStarbucks"/>
              </a:rPr>
              <a:t>Lined </a:t>
            </a:r>
            <a:r>
              <a:rPr lang="en-US" sz="2400" dirty="0" smtClean="0">
                <a:latin typeface="HelloStarbucks"/>
                <a:cs typeface="HelloStarbucks"/>
              </a:rPr>
              <a:t>paper/spiral bound notebook</a:t>
            </a:r>
            <a:endParaRPr lang="en-US" sz="2400" dirty="0">
              <a:latin typeface="HelloStarbucks"/>
              <a:cs typeface="HelloStarbucks"/>
            </a:endParaRPr>
          </a:p>
          <a:p>
            <a:pPr lvl="0">
              <a:buFont typeface="Arial"/>
              <a:buChar char="•"/>
            </a:pPr>
            <a:r>
              <a:rPr lang="en-US" sz="2400" dirty="0">
                <a:latin typeface="HelloStarbucks"/>
                <a:cs typeface="HelloStarbucks"/>
              </a:rPr>
              <a:t>Independent reading </a:t>
            </a:r>
            <a:r>
              <a:rPr lang="en-US" sz="2400" dirty="0" smtClean="0">
                <a:latin typeface="HelloStarbucks"/>
                <a:cs typeface="HelloStarbucks"/>
              </a:rPr>
              <a:t>book</a:t>
            </a:r>
          </a:p>
          <a:p>
            <a:pPr lvl="0">
              <a:buFont typeface="Arial"/>
              <a:buChar char="•"/>
            </a:pPr>
            <a:r>
              <a:rPr lang="en-US" sz="2400" i="1" dirty="0" smtClean="0">
                <a:latin typeface="HelloStarbucks"/>
                <a:cs typeface="HelloStarbucks"/>
              </a:rPr>
              <a:t>Collections</a:t>
            </a:r>
            <a:r>
              <a:rPr lang="en-US" sz="2400" dirty="0" smtClean="0">
                <a:latin typeface="HelloStarbucks"/>
                <a:cs typeface="HelloStarbucks"/>
              </a:rPr>
              <a:t> textbook 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Daily Grammar Practice notebook </a:t>
            </a: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Planner</a:t>
            </a:r>
            <a:endParaRPr lang="en-US" sz="2400" dirty="0">
              <a:latin typeface="HelloStarbucks"/>
              <a:cs typeface="HelloStarbucks"/>
            </a:endParaRPr>
          </a:p>
          <a:p>
            <a:pPr lvl="0">
              <a:buFont typeface="Arial"/>
              <a:buChar char="•"/>
            </a:pPr>
            <a:r>
              <a:rPr lang="en-US" sz="2400" dirty="0" smtClean="0">
                <a:latin typeface="HelloStarbucks"/>
                <a:cs typeface="HelloStarbucks"/>
              </a:rPr>
              <a:t>Highlighter</a:t>
            </a:r>
          </a:p>
          <a:p>
            <a:pPr marL="0" indent="0">
              <a:buNone/>
            </a:pPr>
            <a:endParaRPr lang="en-US" dirty="0" smtClean="0">
              <a:latin typeface="HelloStarbucks"/>
              <a:cs typeface="HelloStarbuck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4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012" y="365760"/>
            <a:ext cx="7520940" cy="5486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Classroom Expectations 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89" y="1100628"/>
            <a:ext cx="8194843" cy="3899161"/>
          </a:xfrm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400" b="0" u="sng" dirty="0" smtClean="0">
                <a:latin typeface="HelloStarbucks"/>
                <a:cs typeface="HelloStarbucks"/>
              </a:rPr>
              <a:t>Be </a:t>
            </a:r>
            <a:r>
              <a:rPr lang="en-US" sz="2400" b="0" u="sng" dirty="0">
                <a:latin typeface="HelloStarbucks"/>
                <a:cs typeface="HelloStarbucks"/>
              </a:rPr>
              <a:t>Respectful</a:t>
            </a:r>
            <a:r>
              <a:rPr lang="en-US" sz="2400" b="0" dirty="0">
                <a:latin typeface="HelloStarbucks"/>
                <a:cs typeface="HelloStarbucks"/>
              </a:rPr>
              <a:t>: Listen when others speak, and raise your hand to ask a question or add to discussions. Keep your hands, feet, and objects to yourself. Use appropriate language (no put-downs, teasing, or other inappropriate words). </a:t>
            </a:r>
            <a:endParaRPr lang="en-US" sz="2400" b="0" dirty="0" smtClean="0">
              <a:latin typeface="HelloStarbucks"/>
              <a:cs typeface="HelloStarbuck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400" b="0" u="sng" dirty="0" smtClean="0">
                <a:latin typeface="HelloStarbucks"/>
                <a:cs typeface="HelloStarbucks"/>
              </a:rPr>
              <a:t>Be </a:t>
            </a:r>
            <a:r>
              <a:rPr lang="en-US" sz="2400" b="0" u="sng" dirty="0">
                <a:latin typeface="HelloStarbucks"/>
                <a:cs typeface="HelloStarbucks"/>
              </a:rPr>
              <a:t>Responsible</a:t>
            </a:r>
            <a:r>
              <a:rPr lang="en-US" sz="2400" b="0" dirty="0">
                <a:latin typeface="HelloStarbucks"/>
                <a:cs typeface="HelloStarbucks"/>
              </a:rPr>
              <a:t>: Do your own work and try your best. Follow the directions the first time they are given. </a:t>
            </a:r>
            <a:endParaRPr lang="en-US" sz="2400" b="0" dirty="0" smtClean="0">
              <a:latin typeface="HelloStarbucks"/>
              <a:cs typeface="HelloStarbuck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400" b="0" u="sng" dirty="0" smtClean="0">
                <a:latin typeface="HelloStarbucks"/>
                <a:cs typeface="HelloStarbucks"/>
              </a:rPr>
              <a:t>Be </a:t>
            </a:r>
            <a:r>
              <a:rPr lang="en-US" sz="2400" b="0" u="sng" dirty="0">
                <a:latin typeface="HelloStarbucks"/>
                <a:cs typeface="HelloStarbucks"/>
              </a:rPr>
              <a:t>Ready to Learn</a:t>
            </a:r>
            <a:r>
              <a:rPr lang="en-US" sz="2400" b="0" dirty="0">
                <a:latin typeface="HelloStarbucks"/>
                <a:cs typeface="HelloStarbucks"/>
              </a:rPr>
              <a:t>: Come to class prepared and on time.</a:t>
            </a:r>
          </a:p>
        </p:txBody>
      </p:sp>
    </p:spTree>
    <p:extLst>
      <p:ext uri="{BB962C8B-B14F-4D97-AF65-F5344CB8AC3E}">
        <p14:creationId xmlns:p14="http://schemas.microsoft.com/office/powerpoint/2010/main" val="92458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66" y="365760"/>
            <a:ext cx="7520940" cy="548640"/>
          </a:xfrm>
        </p:spPr>
        <p:txBody>
          <a:bodyPr>
            <a:noAutofit/>
          </a:bodyPr>
          <a:lstStyle/>
          <a:p>
            <a:pPr marL="0" indent="0"/>
            <a:r>
              <a:rPr lang="en-US" sz="4000" b="1" dirty="0" smtClean="0">
                <a:solidFill>
                  <a:srgbClr val="000090"/>
                </a:solidFill>
                <a:latin typeface="HelloEtchASketch"/>
                <a:cs typeface="HelloEtchASketch"/>
              </a:rPr>
              <a:t>consequences </a:t>
            </a:r>
            <a:endParaRPr lang="en-US" sz="4000" b="1" dirty="0">
              <a:solidFill>
                <a:srgbClr val="000090"/>
              </a:solidFill>
              <a:latin typeface="HelloEtchASketch"/>
              <a:cs typeface="HelloEtchASketc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65" y="1100628"/>
            <a:ext cx="8427987" cy="3872425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4000" dirty="0" smtClean="0">
                <a:latin typeface="HelloStarbucks"/>
                <a:cs typeface="HelloStarbucks"/>
              </a:rPr>
              <a:t>Warning</a:t>
            </a:r>
          </a:p>
          <a:p>
            <a:pPr marL="285750" indent="-285750">
              <a:buFont typeface="Arial"/>
              <a:buChar char="•"/>
            </a:pPr>
            <a:r>
              <a:rPr lang="en-US" sz="4000" dirty="0" smtClean="0">
                <a:latin typeface="HelloStarbucks"/>
                <a:cs typeface="HelloStarbucks"/>
              </a:rPr>
              <a:t>After</a:t>
            </a:r>
            <a:r>
              <a:rPr lang="en-US" sz="4000" dirty="0">
                <a:latin typeface="HelloStarbucks"/>
                <a:cs typeface="HelloStarbucks"/>
              </a:rPr>
              <a:t>-</a:t>
            </a:r>
            <a:r>
              <a:rPr lang="en-US" sz="4000" dirty="0" smtClean="0">
                <a:latin typeface="HelloStarbucks"/>
                <a:cs typeface="HelloStarbucks"/>
              </a:rPr>
              <a:t>class </a:t>
            </a:r>
          </a:p>
          <a:p>
            <a:pPr marL="285750" indent="-285750">
              <a:buFont typeface="Arial"/>
              <a:buChar char="•"/>
            </a:pPr>
            <a:r>
              <a:rPr lang="en-US" sz="4000" dirty="0">
                <a:latin typeface="HelloStarbucks"/>
                <a:cs typeface="HelloStarbucks"/>
              </a:rPr>
              <a:t>L</a:t>
            </a:r>
            <a:r>
              <a:rPr lang="en-US" sz="4000" dirty="0" smtClean="0">
                <a:latin typeface="HelloStarbucks"/>
                <a:cs typeface="HelloStarbucks"/>
              </a:rPr>
              <a:t>unch detention</a:t>
            </a:r>
          </a:p>
          <a:p>
            <a:pPr marL="285750" indent="-285750">
              <a:buFont typeface="Arial"/>
              <a:buChar char="•"/>
            </a:pPr>
            <a:r>
              <a:rPr lang="en-US" sz="4000" dirty="0" smtClean="0">
                <a:latin typeface="HelloStarbucks"/>
                <a:cs typeface="HelloStarbucks"/>
              </a:rPr>
              <a:t>Parent contact</a:t>
            </a:r>
          </a:p>
          <a:p>
            <a:pPr marL="285750" indent="-285750">
              <a:buFont typeface="Arial"/>
              <a:buChar char="•"/>
            </a:pPr>
            <a:r>
              <a:rPr lang="en-US" sz="4000" dirty="0" smtClean="0">
                <a:latin typeface="HelloStarbucks"/>
                <a:cs typeface="HelloStarbucks"/>
              </a:rPr>
              <a:t>Office referral</a:t>
            </a:r>
          </a:p>
        </p:txBody>
      </p:sp>
    </p:spTree>
    <p:extLst>
      <p:ext uri="{BB962C8B-B14F-4D97-AF65-F5344CB8AC3E}">
        <p14:creationId xmlns:p14="http://schemas.microsoft.com/office/powerpoint/2010/main" val="1056059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2219</TotalTime>
  <Words>438</Words>
  <Application>Microsoft Macintosh PowerPoint</Application>
  <PresentationFormat>On-screen Show (4:3)</PresentationFormat>
  <Paragraphs>81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Miss Ryan  7th Grade ELA Room 2   </vt:lpstr>
      <vt:lpstr>About Me </vt:lpstr>
      <vt:lpstr>What We’re learning this year</vt:lpstr>
      <vt:lpstr>Book of the month Assignment </vt:lpstr>
      <vt:lpstr>Study island </vt:lpstr>
      <vt:lpstr>Online textbook </vt:lpstr>
      <vt:lpstr>Needed materials</vt:lpstr>
      <vt:lpstr>Classroom Expectations </vt:lpstr>
      <vt:lpstr>consequences </vt:lpstr>
      <vt:lpstr>Remind</vt:lpstr>
      <vt:lpstr>My website</vt:lpstr>
      <vt:lpstr>Powerschool </vt:lpstr>
      <vt:lpstr>Late work policy</vt:lpstr>
      <vt:lpstr>Parent surveys</vt:lpstr>
      <vt:lpstr>PowerPoint Presentation</vt:lpstr>
    </vt:vector>
  </TitlesOfParts>
  <Company>West Shore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 Miss Ryan </dc:title>
  <dc:creator>WSSD Teacher</dc:creator>
  <cp:lastModifiedBy>WSSD Teacher</cp:lastModifiedBy>
  <cp:revision>59</cp:revision>
  <dcterms:created xsi:type="dcterms:W3CDTF">2015-08-20T19:11:39Z</dcterms:created>
  <dcterms:modified xsi:type="dcterms:W3CDTF">2017-08-31T12:57:33Z</dcterms:modified>
</cp:coreProperties>
</file>